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1" r:id="rId2"/>
    <p:sldId id="347" r:id="rId3"/>
    <p:sldId id="352" r:id="rId4"/>
    <p:sldId id="300" r:id="rId5"/>
    <p:sldId id="301" r:id="rId6"/>
    <p:sldId id="302" r:id="rId7"/>
    <p:sldId id="303" r:id="rId8"/>
    <p:sldId id="353" r:id="rId9"/>
    <p:sldId id="304" r:id="rId10"/>
    <p:sldId id="305" r:id="rId11"/>
    <p:sldId id="354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55" r:id="rId5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Kapittel 8</a:t>
            </a:r>
            <a:br>
              <a:rPr lang="nb-NO" sz="2800" dirty="0" smtClean="0"/>
            </a:br>
            <a:r>
              <a:rPr lang="nb-NO" sz="2800" dirty="0" smtClean="0"/>
              <a:t>Modernisme og tradisjonalisme 1940 -1980</a:t>
            </a:r>
            <a:endParaRPr lang="nb-NO" sz="28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76" y="2032778"/>
            <a:ext cx="4529447" cy="3295686"/>
          </a:xfrm>
        </p:spPr>
      </p:pic>
    </p:spTree>
    <p:extLst>
      <p:ext uri="{BB962C8B-B14F-4D97-AF65-F5344CB8AC3E}">
        <p14:creationId xmlns:p14="http://schemas.microsoft.com/office/powerpoint/2010/main" val="33784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Modernistiske uttrykk i Europa og USA på 1940- og 50-tallet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Eksistensialisme </a:t>
            </a:r>
          </a:p>
          <a:p>
            <a:pPr lvl="1"/>
            <a:r>
              <a:rPr lang="nb-NO" sz="2400" dirty="0" smtClean="0"/>
              <a:t>Frankrike, 1940- og 50-tallet</a:t>
            </a:r>
          </a:p>
          <a:p>
            <a:pPr lvl="1"/>
            <a:r>
              <a:rPr lang="nb-NO" sz="2400" dirty="0"/>
              <a:t>h</a:t>
            </a:r>
            <a:r>
              <a:rPr lang="nb-NO" sz="2400" dirty="0" smtClean="0"/>
              <a:t>ovedidé: </a:t>
            </a:r>
            <a:r>
              <a:rPr lang="nb-NO" sz="2000" dirty="0" smtClean="0"/>
              <a:t>Å </a:t>
            </a:r>
            <a:r>
              <a:rPr lang="nb-NO" sz="2000" dirty="0"/>
              <a:t>leve </a:t>
            </a:r>
            <a:r>
              <a:rPr lang="nb-NO" sz="2000" i="1" dirty="0" smtClean="0"/>
              <a:t>autentisk</a:t>
            </a:r>
            <a:r>
              <a:rPr lang="nb-NO" sz="2000" dirty="0" smtClean="0"/>
              <a:t> krever at en tar valg</a:t>
            </a:r>
          </a:p>
          <a:p>
            <a:pPr lvl="1"/>
            <a:r>
              <a:rPr lang="nb-NO" sz="2400" dirty="0"/>
              <a:t>f</a:t>
            </a:r>
            <a:r>
              <a:rPr lang="nb-NO" sz="2400" dirty="0" smtClean="0"/>
              <a:t>orfattere og filosofer:</a:t>
            </a:r>
          </a:p>
          <a:p>
            <a:pPr lvl="2"/>
            <a:r>
              <a:rPr lang="nb-NO" sz="2000" dirty="0" smtClean="0"/>
              <a:t>Albert Camus, Jean-Paul Sartre, Simone </a:t>
            </a:r>
            <a:r>
              <a:rPr lang="nb-NO" sz="2000" dirty="0"/>
              <a:t>de </a:t>
            </a:r>
            <a:r>
              <a:rPr lang="nb-NO" sz="2000" dirty="0" smtClean="0"/>
              <a:t>Beauvoir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38" y="4031672"/>
            <a:ext cx="2805470" cy="18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Modernistiske uttrykk </a:t>
            </a:r>
            <a:br>
              <a:rPr lang="nb-NO" dirty="0"/>
            </a:br>
            <a:r>
              <a:rPr lang="nb-NO" dirty="0"/>
              <a:t>i Europa og USA (forts.)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>
                <a:solidFill>
                  <a:srgbClr val="002060"/>
                </a:solidFill>
              </a:rPr>
              <a:t>Det absurde teater </a:t>
            </a:r>
            <a:r>
              <a:rPr lang="nb-NO" sz="3600" dirty="0"/>
              <a:t>(Frankrike)</a:t>
            </a:r>
          </a:p>
          <a:p>
            <a:pPr lvl="1"/>
            <a:r>
              <a:rPr lang="nb-NO" sz="3600" dirty="0"/>
              <a:t>Hovedidé: </a:t>
            </a:r>
          </a:p>
          <a:p>
            <a:pPr lvl="2"/>
            <a:r>
              <a:rPr lang="nb-NO" sz="2800" dirty="0" err="1"/>
              <a:t>tilværelsen</a:t>
            </a:r>
            <a:r>
              <a:rPr lang="nb-NO" sz="2800" dirty="0"/>
              <a:t> er </a:t>
            </a:r>
            <a:r>
              <a:rPr lang="nb-NO" sz="2800" dirty="0" smtClean="0"/>
              <a:t>meningsløs</a:t>
            </a:r>
            <a:endParaRPr lang="nb-NO" sz="2800" dirty="0"/>
          </a:p>
          <a:p>
            <a:pPr lvl="1"/>
            <a:r>
              <a:rPr lang="nb-NO" sz="3600" dirty="0"/>
              <a:t>Brudd med </a:t>
            </a:r>
            <a:r>
              <a:rPr lang="nb-NO" sz="3600" dirty="0" smtClean="0"/>
              <a:t>virkelighetsillusjonen</a:t>
            </a:r>
            <a:endParaRPr lang="nb-NO" sz="3600" dirty="0"/>
          </a:p>
          <a:p>
            <a:pPr lvl="1"/>
            <a:r>
              <a:rPr lang="nb-NO" sz="3600" dirty="0"/>
              <a:t>Forfatter-eksempel:</a:t>
            </a:r>
          </a:p>
          <a:p>
            <a:pPr lvl="2"/>
            <a:r>
              <a:rPr lang="nb-NO" sz="2800" dirty="0"/>
              <a:t>Samuel Beckett: </a:t>
            </a:r>
            <a:r>
              <a:rPr lang="nb-NO" sz="2800" i="1" dirty="0"/>
              <a:t>Mens vi venter på Godot</a:t>
            </a:r>
          </a:p>
          <a:p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18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/>
              <a:t>Modernistiske uttrykk </a:t>
            </a:r>
            <a:br>
              <a:rPr lang="nb-NO" sz="3600" b="1" dirty="0"/>
            </a:br>
            <a:r>
              <a:rPr lang="nb-NO" sz="3600" b="1" dirty="0"/>
              <a:t>i Europa og USA (forts.)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2060"/>
                </a:solidFill>
              </a:rPr>
              <a:t>Beatgenerasjonen</a:t>
            </a:r>
            <a:r>
              <a:rPr lang="nb-NO" sz="3600" dirty="0"/>
              <a:t> (USA</a:t>
            </a:r>
            <a:r>
              <a:rPr lang="nb-NO" sz="3600" dirty="0" smtClean="0"/>
              <a:t>)</a:t>
            </a:r>
            <a:endParaRPr lang="nb-NO" sz="3600" dirty="0"/>
          </a:p>
          <a:p>
            <a:pPr lvl="1"/>
            <a:r>
              <a:rPr lang="nb-NO" sz="3200" dirty="0"/>
              <a:t>opprør mot </a:t>
            </a:r>
            <a:r>
              <a:rPr lang="nb-NO" sz="3200" dirty="0" smtClean="0"/>
              <a:t>forbrukermentalitet</a:t>
            </a:r>
          </a:p>
          <a:p>
            <a:pPr lvl="1"/>
            <a:endParaRPr lang="nb-NO" sz="3200" dirty="0"/>
          </a:p>
          <a:p>
            <a:pPr lvl="1"/>
            <a:r>
              <a:rPr lang="nb-NO" sz="3200" dirty="0"/>
              <a:t>forfattere:</a:t>
            </a:r>
          </a:p>
          <a:p>
            <a:pPr lvl="2"/>
            <a:r>
              <a:rPr lang="nb-NO" sz="2800" dirty="0"/>
              <a:t>Jack Kerouac</a:t>
            </a:r>
          </a:p>
          <a:p>
            <a:pPr lvl="2"/>
            <a:r>
              <a:rPr lang="nb-NO" sz="2800" dirty="0"/>
              <a:t>Allen Ginsberg </a:t>
            </a:r>
          </a:p>
          <a:p>
            <a:pPr lvl="2"/>
            <a:r>
              <a:rPr lang="nb-NO" sz="2800" dirty="0"/>
              <a:t>William S. Burroughs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43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/>
              <a:t>Modernismen i Norge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3800" i="1" dirty="0"/>
              <a:t>Gud, hvis du ennå ser: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det er ingen hverdag mer.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 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Det er bare stumme skrik,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det er bare sorte lik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 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som henger i røde trær!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Hør hvor stille det er.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 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Vi vender oss for å gå hjem,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men alltid møter vi dem.</a:t>
            </a:r>
            <a:endParaRPr lang="nb-NO" sz="3800" dirty="0"/>
          </a:p>
          <a:p>
            <a:endParaRPr lang="nb-NO" sz="32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3800" i="1" dirty="0"/>
              <a:t> </a:t>
            </a:r>
            <a:r>
              <a:rPr lang="nb-NO" sz="3800" i="1" dirty="0" smtClean="0"/>
              <a:t>Alt </a:t>
            </a:r>
            <a:r>
              <a:rPr lang="nb-NO" sz="3800" i="1" dirty="0"/>
              <a:t>vi fornemmer en dag 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er de dreptes åndedrag! 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 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Om vi i glemsel går: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det er asken deres vi trår.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 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Gud, hvis du ennå ser: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det er ingen hverdag mer</a:t>
            </a:r>
            <a:r>
              <a:rPr lang="nb-NO" sz="3800" i="1" dirty="0" smtClean="0"/>
              <a:t>.</a:t>
            </a:r>
          </a:p>
          <a:p>
            <a:pPr marL="0" indent="0">
              <a:buNone/>
            </a:pPr>
            <a:r>
              <a:rPr lang="nb-NO" sz="3600" i="1" dirty="0"/>
              <a:t>	</a:t>
            </a:r>
            <a:endParaRPr lang="nb-NO" sz="3600" i="1" dirty="0" smtClean="0"/>
          </a:p>
          <a:p>
            <a:pPr marL="0" indent="0">
              <a:buNone/>
            </a:pPr>
            <a:r>
              <a:rPr lang="nb-NO" sz="3600" i="1" dirty="0" smtClean="0"/>
              <a:t>	</a:t>
            </a:r>
          </a:p>
          <a:p>
            <a:pPr marL="0" indent="0">
              <a:buNone/>
            </a:pPr>
            <a:r>
              <a:rPr lang="nb-NO" dirty="0" smtClean="0"/>
              <a:t>Gunvor Hofmo: «Det </a:t>
            </a:r>
            <a:r>
              <a:rPr lang="nb-NO" dirty="0"/>
              <a:t>er </a:t>
            </a:r>
            <a:r>
              <a:rPr lang="nb-NO" dirty="0" smtClean="0"/>
              <a:t>ingen </a:t>
            </a:r>
            <a:r>
              <a:rPr lang="nb-NO" dirty="0"/>
              <a:t>hverdag </a:t>
            </a:r>
            <a:r>
              <a:rPr lang="nb-NO" dirty="0" smtClean="0"/>
              <a:t>mer</a:t>
            </a:r>
            <a:r>
              <a:rPr lang="nb-NO" dirty="0"/>
              <a:t>» fra </a:t>
            </a:r>
            <a:r>
              <a:rPr lang="nb-NO" i="1" dirty="0"/>
              <a:t>Jeg </a:t>
            </a:r>
            <a:r>
              <a:rPr lang="nb-NO" i="1" dirty="0" smtClean="0"/>
              <a:t>vil </a:t>
            </a:r>
            <a:r>
              <a:rPr lang="nb-NO" i="1" dirty="0"/>
              <a:t>hjem til </a:t>
            </a:r>
            <a:r>
              <a:rPr lang="nb-NO" i="1" dirty="0" smtClean="0"/>
              <a:t>menneskene</a:t>
            </a:r>
            <a:r>
              <a:rPr lang="nb-NO" dirty="0" smtClean="0"/>
              <a:t> </a:t>
            </a:r>
            <a:r>
              <a:rPr lang="nb-NO" dirty="0"/>
              <a:t>(</a:t>
            </a:r>
            <a:r>
              <a:rPr lang="nb-NO" dirty="0" smtClean="0"/>
              <a:t>1946)</a:t>
            </a:r>
            <a:endParaRPr lang="nb-NO" sz="3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54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Modernistiske trekk i</a:t>
            </a:r>
            <a:br>
              <a:rPr lang="nb-NO" b="1" dirty="0" smtClean="0"/>
            </a:br>
            <a:r>
              <a:rPr lang="nb-NO" b="1" dirty="0" smtClean="0"/>
              <a:t>«Det er ingen hverdag mer»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600" dirty="0" smtClean="0">
                <a:solidFill>
                  <a:srgbClr val="002060"/>
                </a:solidFill>
              </a:rPr>
              <a:t>Modernistiske trekk</a:t>
            </a:r>
          </a:p>
          <a:p>
            <a:pPr lvl="1"/>
            <a:r>
              <a:rPr lang="nb-NO" sz="3200" dirty="0"/>
              <a:t>e</a:t>
            </a:r>
            <a:r>
              <a:rPr lang="nb-NO" sz="3200" dirty="0" smtClean="0"/>
              <a:t>kspresjonistiske bilder</a:t>
            </a:r>
          </a:p>
          <a:p>
            <a:pPr lvl="2"/>
            <a:r>
              <a:rPr lang="nb-NO" sz="2800" i="1" dirty="0" smtClean="0"/>
              <a:t>…sorte lik/som henger i røde trær</a:t>
            </a:r>
          </a:p>
          <a:p>
            <a:pPr lvl="1"/>
            <a:r>
              <a:rPr lang="nb-NO" sz="3200" dirty="0" smtClean="0"/>
              <a:t>motiv: </a:t>
            </a:r>
          </a:p>
          <a:p>
            <a:pPr lvl="2"/>
            <a:r>
              <a:rPr lang="nb-NO" sz="2800" dirty="0" smtClean="0"/>
              <a:t>det ensomme, forlatte mennesket</a:t>
            </a:r>
          </a:p>
          <a:p>
            <a:pPr lvl="2"/>
            <a:r>
              <a:rPr lang="nb-NO" sz="2800" dirty="0" smtClean="0"/>
              <a:t>meningsløshet</a:t>
            </a:r>
          </a:p>
          <a:p>
            <a:r>
              <a:rPr lang="nb-NO" sz="3600" dirty="0" smtClean="0">
                <a:solidFill>
                  <a:srgbClr val="002060"/>
                </a:solidFill>
              </a:rPr>
              <a:t>Tradisjonalistiske trekk</a:t>
            </a:r>
          </a:p>
          <a:p>
            <a:pPr lvl="1"/>
            <a:r>
              <a:rPr lang="nb-NO" sz="3200" dirty="0"/>
              <a:t>s</a:t>
            </a:r>
            <a:r>
              <a:rPr lang="nb-NO" sz="3200" dirty="0" smtClean="0"/>
              <a:t>trofisk form (enderim og jevn rytme)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0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b="1" dirty="0" smtClean="0"/>
              <a:t>Modernismens gjennombrudd </a:t>
            </a:r>
            <a:br>
              <a:rPr lang="nb-NO" sz="4800" b="1" dirty="0" smtClean="0"/>
            </a:br>
            <a:r>
              <a:rPr lang="nb-NO" sz="4800" b="1" dirty="0" smtClean="0"/>
              <a:t>i Norge: 1949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Tre modernistiske diktsamlinger i 1949:</a:t>
            </a:r>
          </a:p>
          <a:p>
            <a:pPr lvl="1"/>
            <a:r>
              <a:rPr lang="nb-NO" dirty="0"/>
              <a:t>Tarjei Vesaas: </a:t>
            </a:r>
            <a:r>
              <a:rPr lang="nb-NO" i="1" dirty="0"/>
              <a:t>Lykka for </a:t>
            </a:r>
            <a:r>
              <a:rPr lang="nb-NO" i="1" dirty="0" err="1"/>
              <a:t>ferdesmenn</a:t>
            </a:r>
            <a:endParaRPr lang="nb-NO" i="1" dirty="0"/>
          </a:p>
          <a:p>
            <a:pPr lvl="1"/>
            <a:r>
              <a:rPr lang="nb-NO" dirty="0"/>
              <a:t>Paal Brekke: </a:t>
            </a:r>
            <a:r>
              <a:rPr lang="nb-NO" i="1" dirty="0"/>
              <a:t>Skyggefektning</a:t>
            </a:r>
            <a:endParaRPr lang="nb-NO" dirty="0"/>
          </a:p>
          <a:p>
            <a:pPr lvl="1"/>
            <a:r>
              <a:rPr lang="nb-NO" dirty="0"/>
              <a:t>Gunnar Reiss-Andersen: </a:t>
            </a:r>
            <a:r>
              <a:rPr lang="nb-NO" i="1" dirty="0"/>
              <a:t>Prinsen av </a:t>
            </a:r>
            <a:r>
              <a:rPr lang="nb-NO" i="1" dirty="0" err="1"/>
              <a:t>Isola</a:t>
            </a:r>
            <a:endParaRPr lang="nb-NO" dirty="0"/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sz="2800" dirty="0" smtClean="0"/>
              <a:t>Annen modernistisk samling:</a:t>
            </a:r>
          </a:p>
          <a:p>
            <a:pPr lvl="1"/>
            <a:r>
              <a:rPr lang="nb-NO" dirty="0" smtClean="0"/>
              <a:t>Gunvor </a:t>
            </a:r>
            <a:r>
              <a:rPr lang="nb-NO" dirty="0"/>
              <a:t>Hofmo: </a:t>
            </a:r>
            <a:r>
              <a:rPr lang="nb-NO" i="1" dirty="0"/>
              <a:t>Fra en annen virkelighet </a:t>
            </a:r>
            <a:r>
              <a:rPr lang="nb-NO" dirty="0"/>
              <a:t>(1948)</a:t>
            </a:r>
          </a:p>
          <a:p>
            <a:endParaRPr lang="nb-NO" sz="3600" dirty="0" smtClean="0"/>
          </a:p>
        </p:txBody>
      </p:sp>
    </p:spTree>
    <p:extLst>
      <p:ext uri="{BB962C8B-B14F-4D97-AF65-F5344CB8AC3E}">
        <p14:creationId xmlns:p14="http://schemas.microsoft.com/office/powerpoint/2010/main" val="1172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/>
              <a:t>Lyrisk modernisme 1950-tallet</a:t>
            </a:r>
            <a:endParaRPr lang="nb-NO" sz="4800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Fri, ikke-strofisk form</a:t>
            </a:r>
          </a:p>
          <a:p>
            <a:r>
              <a:rPr lang="nb-NO" dirty="0" smtClean="0"/>
              <a:t>Ekspresjonisme </a:t>
            </a:r>
          </a:p>
          <a:p>
            <a:r>
              <a:rPr lang="nb-NO" dirty="0" smtClean="0"/>
              <a:t>Mange symboler, komplisert språk</a:t>
            </a:r>
          </a:p>
          <a:p>
            <a:r>
              <a:rPr lang="nb-NO" dirty="0" smtClean="0"/>
              <a:t>Motiv</a:t>
            </a:r>
            <a:r>
              <a:rPr lang="nb-NO" dirty="0"/>
              <a:t>: </a:t>
            </a:r>
            <a:endParaRPr lang="nb-NO" dirty="0" smtClean="0"/>
          </a:p>
          <a:p>
            <a:pPr lvl="1"/>
            <a:r>
              <a:rPr lang="nb-NO" dirty="0" smtClean="0"/>
              <a:t>menneskets </a:t>
            </a:r>
            <a:r>
              <a:rPr lang="nb-NO" dirty="0"/>
              <a:t>ensomhet </a:t>
            </a:r>
            <a:r>
              <a:rPr lang="nb-NO" dirty="0" smtClean="0"/>
              <a:t>og </a:t>
            </a:r>
            <a:r>
              <a:rPr lang="nb-NO" dirty="0" err="1" smtClean="0"/>
              <a:t>fremmedhet</a:t>
            </a:r>
            <a:endParaRPr lang="nb-NO" dirty="0" smtClean="0"/>
          </a:p>
          <a:p>
            <a:pPr lvl="1"/>
            <a:r>
              <a:rPr lang="nb-NO" dirty="0" smtClean="0"/>
              <a:t>identitetsproblematikk</a:t>
            </a:r>
          </a:p>
          <a:p>
            <a:pPr lvl="1"/>
            <a:r>
              <a:rPr lang="nb-NO" dirty="0" smtClean="0"/>
              <a:t>språket som ikke strekker til</a:t>
            </a:r>
          </a:p>
          <a:p>
            <a:pPr lvl="1"/>
            <a:r>
              <a:rPr lang="nb-NO" dirty="0"/>
              <a:t>k</a:t>
            </a:r>
            <a:r>
              <a:rPr lang="nb-NO" dirty="0" smtClean="0"/>
              <a:t>rigserfaringen, atomtrusselen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68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/>
              <a:t>Tungetaledebatten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Motstand mot lyrisk femtitallsmodernisme</a:t>
            </a: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dirty="0" smtClean="0"/>
              <a:t>Arnulf Øverlands «</a:t>
            </a:r>
            <a:r>
              <a:rPr lang="nb-NO" dirty="0"/>
              <a:t>T</a:t>
            </a:r>
            <a:r>
              <a:rPr lang="nb-NO" dirty="0" smtClean="0"/>
              <a:t>ungetale fra Parnasset» (foredrag, 1953):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i="1" dirty="0" smtClean="0"/>
              <a:t>	</a:t>
            </a:r>
            <a:r>
              <a:rPr lang="nb-NO" sz="2800" i="1" dirty="0" smtClean="0">
                <a:solidFill>
                  <a:srgbClr val="002060"/>
                </a:solidFill>
              </a:rPr>
              <a:t>Vi </a:t>
            </a:r>
            <a:r>
              <a:rPr lang="nb-NO" sz="2800" i="1" dirty="0">
                <a:solidFill>
                  <a:srgbClr val="002060"/>
                </a:solidFill>
              </a:rPr>
              <a:t>har fått en tonekunst uten melodi, </a:t>
            </a:r>
            <a:r>
              <a:rPr lang="nb-NO" sz="2800" i="1" dirty="0" smtClean="0">
                <a:solidFill>
                  <a:srgbClr val="002060"/>
                </a:solidFill>
              </a:rPr>
              <a:t>en	billedkunst uten </a:t>
            </a:r>
            <a:r>
              <a:rPr lang="nb-NO" sz="2800" i="1" dirty="0">
                <a:solidFill>
                  <a:srgbClr val="002060"/>
                </a:solidFill>
              </a:rPr>
              <a:t>form, en ordets kunst uten </a:t>
            </a:r>
            <a:r>
              <a:rPr lang="nb-NO" sz="2800" i="1" dirty="0" smtClean="0">
                <a:solidFill>
                  <a:srgbClr val="002060"/>
                </a:solidFill>
              </a:rPr>
              <a:t>	mening.</a:t>
            </a:r>
            <a:endParaRPr lang="nb-NO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Tungetaledebatten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/>
              <a:t>André Bjerke delte Øverlands syn</a:t>
            </a:r>
            <a:r>
              <a:rPr lang="nb-NO" sz="4000" dirty="0" smtClean="0"/>
              <a:t>:</a:t>
            </a:r>
          </a:p>
          <a:p>
            <a:pPr marL="0" indent="0">
              <a:buNone/>
            </a:pPr>
            <a:endParaRPr lang="nb-NO" sz="1800" dirty="0"/>
          </a:p>
          <a:p>
            <a:pPr lvl="1"/>
            <a:r>
              <a:rPr lang="nb-NO" sz="3200" dirty="0"/>
              <a:t>Modernistene uttrykker seg om banale temaer på uforståelig måte og skriver modernistisk fordi de ikke klarer noe </a:t>
            </a:r>
            <a:r>
              <a:rPr lang="nb-NO" sz="3200" dirty="0" smtClean="0"/>
              <a:t>annet</a:t>
            </a:r>
            <a:endParaRPr lang="nb-NO" sz="3200" dirty="0"/>
          </a:p>
          <a:p>
            <a:pPr marL="457200" lvl="1" indent="0">
              <a:buNone/>
            </a:pPr>
            <a:endParaRPr lang="nb-NO" sz="1800" dirty="0" smtClean="0"/>
          </a:p>
          <a:p>
            <a:pPr lvl="1"/>
            <a:r>
              <a:rPr lang="nb-NO" sz="3200" dirty="0" smtClean="0"/>
              <a:t>Modernistene kjenner ikke lyrikkens klassiske regler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4041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Tungetaledebatten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Paal Brekkes «Tre ved stranden» (1957</a:t>
            </a:r>
            <a:r>
              <a:rPr lang="nb-NO" dirty="0" smtClean="0"/>
              <a:t>):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spcBef>
                <a:spcPts val="0"/>
              </a:spcBef>
              <a:buNone/>
            </a:pPr>
            <a:r>
              <a:rPr lang="nb-NO" dirty="0" smtClean="0"/>
              <a:t>		</a:t>
            </a:r>
            <a:r>
              <a:rPr lang="nb-NO" sz="2800" i="1" dirty="0" smtClean="0">
                <a:solidFill>
                  <a:srgbClr val="002060"/>
                </a:solidFill>
              </a:rPr>
              <a:t>Det </a:t>
            </a:r>
            <a:r>
              <a:rPr lang="nb-NO" sz="2800" i="1" dirty="0">
                <a:solidFill>
                  <a:srgbClr val="002060"/>
                </a:solidFill>
              </a:rPr>
              <a:t>mørke sus i blodets </a:t>
            </a:r>
            <a:r>
              <a:rPr lang="nb-NO" sz="2800" i="1" dirty="0" smtClean="0">
                <a:solidFill>
                  <a:srgbClr val="002060"/>
                </a:solidFill>
              </a:rPr>
              <a:t>grener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800" i="1" dirty="0">
                <a:solidFill>
                  <a:srgbClr val="002060"/>
                </a:solidFill>
              </a:rPr>
              <a:t>	</a:t>
            </a:r>
            <a:r>
              <a:rPr lang="nb-NO" sz="2800" i="1" dirty="0" smtClean="0">
                <a:solidFill>
                  <a:srgbClr val="002060"/>
                </a:solidFill>
              </a:rPr>
              <a:t>	Død</a:t>
            </a:r>
            <a:r>
              <a:rPr lang="nb-NO" sz="2800" i="1" dirty="0">
                <a:solidFill>
                  <a:srgbClr val="002060"/>
                </a:solidFill>
              </a:rPr>
              <a:t>, erindrende seg </a:t>
            </a:r>
            <a:r>
              <a:rPr lang="nb-NO" sz="2800" i="1" dirty="0" smtClean="0">
                <a:solidFill>
                  <a:srgbClr val="002060"/>
                </a:solidFill>
              </a:rPr>
              <a:t>selv</a:t>
            </a:r>
          </a:p>
          <a:p>
            <a:pPr marL="0" indent="0">
              <a:spcBef>
                <a:spcPts val="0"/>
              </a:spcBef>
              <a:buNone/>
            </a:pPr>
            <a:endParaRPr lang="nb-NO" sz="1800" i="1" dirty="0"/>
          </a:p>
          <a:p>
            <a:r>
              <a:rPr lang="nb-NO" dirty="0" smtClean="0"/>
              <a:t>André Bjerke:</a:t>
            </a:r>
          </a:p>
          <a:p>
            <a:pPr lvl="1"/>
            <a:r>
              <a:rPr lang="nb-NO" dirty="0"/>
              <a:t>leddene i en metafor må være hentet fra samme område </a:t>
            </a:r>
          </a:p>
          <a:p>
            <a:pPr lvl="1"/>
            <a:r>
              <a:rPr lang="nb-NO" dirty="0" smtClean="0"/>
              <a:t>sammenstillingen «blod» (anatomi) og «grener» (botanikk) følger ikke denne klassiske regelen</a:t>
            </a:r>
          </a:p>
        </p:txBody>
      </p:sp>
    </p:spTree>
    <p:extLst>
      <p:ext uri="{BB962C8B-B14F-4D97-AF65-F5344CB8AC3E}">
        <p14:creationId xmlns:p14="http://schemas.microsoft.com/office/powerpoint/2010/main" val="19442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Kunne følge en tradisjonell og en modernistisk retning i norsk litteratur i tiden mellom 1940 og 1980</a:t>
            </a:r>
          </a:p>
          <a:p>
            <a:r>
              <a:rPr lang="nb-NO" sz="2400" dirty="0" smtClean="0"/>
              <a:t>Forklare hva som kjennetegner modernismen og noen av modernismens ulike stilretninger</a:t>
            </a:r>
          </a:p>
          <a:p>
            <a:r>
              <a:rPr lang="nb-NO" sz="2400" dirty="0" smtClean="0"/>
              <a:t>Kunne peke på sentrale temaer og motiver i litteraturen fra tiden mellom 1940 og 1980</a:t>
            </a:r>
          </a:p>
          <a:p>
            <a:r>
              <a:rPr lang="nb-NO" sz="2400" dirty="0" smtClean="0"/>
              <a:t>Sette noen av endringene i sammenheng med litteraturen fra samme periode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086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Tungetaledebatten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Erling Christie forsvarte modernismen: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i="1" dirty="0">
                <a:solidFill>
                  <a:srgbClr val="002060"/>
                </a:solidFill>
              </a:rPr>
              <a:t>Den gode leser </a:t>
            </a:r>
            <a:r>
              <a:rPr lang="nb-NO" i="1" dirty="0" err="1">
                <a:solidFill>
                  <a:srgbClr val="002060"/>
                </a:solidFill>
              </a:rPr>
              <a:t>leser</a:t>
            </a:r>
            <a:r>
              <a:rPr lang="nb-NO" i="1" dirty="0">
                <a:solidFill>
                  <a:srgbClr val="002060"/>
                </a:solidFill>
              </a:rPr>
              <a:t> ikke først og fremst for å forstå diktet, men for ved diktets hjelp å forstå seg selv og sitt liv. </a:t>
            </a:r>
            <a:r>
              <a:rPr lang="nb-NO" i="1" dirty="0" smtClean="0">
                <a:solidFill>
                  <a:srgbClr val="002060"/>
                </a:solidFill>
              </a:rPr>
              <a:t>Mennesker </a:t>
            </a:r>
            <a:r>
              <a:rPr lang="nb-NO" i="1" dirty="0">
                <a:solidFill>
                  <a:srgbClr val="002060"/>
                </a:solidFill>
              </a:rPr>
              <a:t>som til enhver tid og for enhver pris må tolke og fortolke til døde alt hva de leser, søker i diktet bare å finne en bekreftelse på hva de på forhånd vet. </a:t>
            </a:r>
            <a:endParaRPr lang="nb-NO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40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Miljøbevisst modernisme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Rolf Jacobsen: </a:t>
            </a:r>
            <a:r>
              <a:rPr lang="nb-NO" i="1" dirty="0" smtClean="0"/>
              <a:t>Hemmelig liv </a:t>
            </a:r>
            <a:r>
              <a:rPr lang="nb-NO" dirty="0" smtClean="0"/>
              <a:t>(1954)</a:t>
            </a:r>
          </a:p>
          <a:p>
            <a:pPr marL="0" indent="0">
              <a:buNone/>
            </a:pPr>
            <a:endParaRPr lang="nb-NO" sz="18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Undergrunnsbanene</a:t>
            </a:r>
            <a:r>
              <a:rPr lang="nb-NO" sz="2400" i="1" dirty="0">
                <a:solidFill>
                  <a:srgbClr val="002060"/>
                </a:solidFill>
              </a:rPr>
              <a:t>, fremskrittets </a:t>
            </a:r>
            <a:r>
              <a:rPr lang="nb-NO" sz="2400" i="1" dirty="0" err="1">
                <a:solidFill>
                  <a:srgbClr val="002060"/>
                </a:solidFill>
              </a:rPr>
              <a:t>metemarker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gjennomhuller </a:t>
            </a:r>
            <a:r>
              <a:rPr lang="nb-NO" sz="2400" i="1" dirty="0" err="1">
                <a:solidFill>
                  <a:srgbClr val="002060"/>
                </a:solidFill>
              </a:rPr>
              <a:t>cementjorden</a:t>
            </a:r>
            <a:r>
              <a:rPr lang="nb-NO" sz="2400" i="1" dirty="0">
                <a:solidFill>
                  <a:srgbClr val="002060"/>
                </a:solidFill>
              </a:rPr>
              <a:t> som en ost,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dypt </a:t>
            </a:r>
            <a:r>
              <a:rPr lang="nb-NO" sz="2400" i="1" dirty="0">
                <a:solidFill>
                  <a:srgbClr val="002060"/>
                </a:solidFill>
              </a:rPr>
              <a:t>under parkrabattene og </a:t>
            </a:r>
            <a:r>
              <a:rPr lang="nb-NO" sz="2400" i="1" dirty="0" err="1">
                <a:solidFill>
                  <a:srgbClr val="002060"/>
                </a:solidFill>
              </a:rPr>
              <a:t>pissoirene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krøller </a:t>
            </a:r>
            <a:r>
              <a:rPr lang="nb-NO" sz="2400" i="1" dirty="0">
                <a:solidFill>
                  <a:srgbClr val="002060"/>
                </a:solidFill>
              </a:rPr>
              <a:t>de sig sammen og strekker sig ut igjen.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dirty="0" smtClean="0"/>
              <a:t>Sivilisasjonskritikk</a:t>
            </a:r>
          </a:p>
          <a:p>
            <a:r>
              <a:rPr lang="nb-NO" dirty="0" smtClean="0"/>
              <a:t>Moderne teknologi får dyreskikkelse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04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Modernisme </a:t>
            </a:r>
            <a:br>
              <a:rPr lang="nb-NO" b="1" dirty="0" smtClean="0"/>
            </a:br>
            <a:r>
              <a:rPr lang="nb-NO" b="1" dirty="0" smtClean="0"/>
              <a:t>i romaner og noveller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Tradisjonell form dominerte i prosaen på 1950-tallet</a:t>
            </a:r>
          </a:p>
          <a:p>
            <a:r>
              <a:rPr lang="nb-NO" dirty="0" smtClean="0"/>
              <a:t>En av få forfattere</a:t>
            </a:r>
            <a:r>
              <a:rPr lang="nb-NO" dirty="0"/>
              <a:t> </a:t>
            </a:r>
            <a:r>
              <a:rPr lang="nb-NO" dirty="0" smtClean="0"/>
              <a:t>som skrev </a:t>
            </a:r>
            <a:r>
              <a:rPr lang="nb-NO" dirty="0"/>
              <a:t>modernistisk </a:t>
            </a:r>
            <a:r>
              <a:rPr lang="nb-NO" dirty="0" smtClean="0"/>
              <a:t>prosa:</a:t>
            </a:r>
          </a:p>
          <a:p>
            <a:pPr lvl="1"/>
            <a:r>
              <a:rPr lang="nb-NO" sz="3600" dirty="0">
                <a:solidFill>
                  <a:srgbClr val="002060"/>
                </a:solidFill>
              </a:rPr>
              <a:t>Tarjei Vesaas: </a:t>
            </a:r>
          </a:p>
          <a:p>
            <a:pPr lvl="2"/>
            <a:r>
              <a:rPr lang="nb-NO" sz="2800" i="1" dirty="0"/>
              <a:t>Kimen (</a:t>
            </a:r>
            <a:r>
              <a:rPr lang="nb-NO" sz="2800" dirty="0"/>
              <a:t>roman</a:t>
            </a:r>
            <a:r>
              <a:rPr lang="nb-NO" sz="2800" i="1" dirty="0"/>
              <a:t>, </a:t>
            </a:r>
            <a:r>
              <a:rPr lang="nb-NO" sz="2800" dirty="0"/>
              <a:t>1940</a:t>
            </a:r>
            <a:r>
              <a:rPr lang="nb-NO" sz="2800" i="1" dirty="0"/>
              <a:t>) – </a:t>
            </a:r>
            <a:r>
              <a:rPr lang="nb-NO" dirty="0"/>
              <a:t>allegorisk, stilisert</a:t>
            </a:r>
          </a:p>
          <a:p>
            <a:pPr lvl="2"/>
            <a:r>
              <a:rPr lang="nb-NO" sz="2800" i="1" dirty="0" err="1"/>
              <a:t>Vindane</a:t>
            </a:r>
            <a:r>
              <a:rPr lang="nb-NO" sz="2800" dirty="0"/>
              <a:t> (noveller, 1952) – </a:t>
            </a:r>
            <a:r>
              <a:rPr lang="nb-NO" dirty="0"/>
              <a:t>angst, </a:t>
            </a:r>
            <a:r>
              <a:rPr lang="nb-NO" dirty="0" smtClean="0"/>
              <a:t>fremmedgjøring</a:t>
            </a:r>
          </a:p>
        </p:txBody>
      </p:sp>
    </p:spTree>
    <p:extLst>
      <p:ext uri="{BB962C8B-B14F-4D97-AF65-F5344CB8AC3E}">
        <p14:creationId xmlns:p14="http://schemas.microsoft.com/office/powerpoint/2010/main" val="17649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1960-tallet:</a:t>
            </a:r>
            <a:br>
              <a:rPr lang="nb-NO" b="1" dirty="0" smtClean="0"/>
            </a:br>
            <a:r>
              <a:rPr lang="nb-NO" b="1" dirty="0" smtClean="0"/>
              <a:t>konkret og </a:t>
            </a:r>
            <a:r>
              <a:rPr lang="nb-NO" b="1" dirty="0"/>
              <a:t>enkel modernisme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Modernismen på 1960-tallet brøt med «femtitallsmodernismen»: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indre komplisert i form, språk og motiv</a:t>
            </a:r>
          </a:p>
          <a:p>
            <a:pPr lvl="1"/>
            <a:r>
              <a:rPr lang="nb-NO" dirty="0" smtClean="0"/>
              <a:t>ikke så symboltung</a:t>
            </a:r>
          </a:p>
          <a:p>
            <a:r>
              <a:rPr lang="nb-NO" dirty="0" smtClean="0"/>
              <a:t>Inspirert av modernistiske retninger i Europa og USA</a:t>
            </a:r>
          </a:p>
          <a:p>
            <a:r>
              <a:rPr lang="nb-NO" dirty="0" smtClean="0"/>
              <a:t>En følge av sterk ungdomsgenerasjon etter krigen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09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Modernistiske uttrykk </a:t>
            </a:r>
            <a:r>
              <a:rPr lang="nb-NO" b="1" dirty="0" smtClean="0"/>
              <a:t>utenfra som inspirerte på 1960-tallet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Fremmedgjøringsteknikken i tysk teater</a:t>
            </a:r>
          </a:p>
          <a:p>
            <a:pPr lvl="1"/>
            <a:r>
              <a:rPr lang="nb-NO" dirty="0" smtClean="0"/>
              <a:t>Bertolt Brecht, tysk dramatiker (1920-40-tallet)</a:t>
            </a:r>
          </a:p>
          <a:p>
            <a:pPr lvl="1"/>
            <a:r>
              <a:rPr lang="nb-NO" dirty="0"/>
              <a:t>p</a:t>
            </a:r>
            <a:r>
              <a:rPr lang="nb-NO" dirty="0" smtClean="0"/>
              <a:t>olitisk teater</a:t>
            </a:r>
          </a:p>
          <a:p>
            <a:pPr lvl="1"/>
            <a:r>
              <a:rPr lang="nb-NO" dirty="0"/>
              <a:t>b</a:t>
            </a:r>
            <a:r>
              <a:rPr lang="nb-NO" dirty="0" smtClean="0"/>
              <a:t>rudd med virkelighetsillusjonen</a:t>
            </a:r>
          </a:p>
          <a:p>
            <a:pPr lvl="1"/>
            <a:r>
              <a:rPr lang="nb-NO" dirty="0"/>
              <a:t>s</a:t>
            </a:r>
            <a:r>
              <a:rPr lang="nb-NO" dirty="0" smtClean="0"/>
              <a:t>ang- og dansenummer avløser replikkene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nspirerte norske Jens Bjørneboe til å skrive</a:t>
            </a:r>
          </a:p>
          <a:p>
            <a:pPr lvl="2"/>
            <a:r>
              <a:rPr lang="nb-NO" i="1" dirty="0" smtClean="0"/>
              <a:t>Til lykke med dagen </a:t>
            </a:r>
            <a:r>
              <a:rPr lang="nb-NO" dirty="0" smtClean="0"/>
              <a:t>(dramatikk, 1965)</a:t>
            </a:r>
          </a:p>
          <a:p>
            <a:pPr lvl="2"/>
            <a:r>
              <a:rPr lang="nb-NO" i="1" dirty="0" smtClean="0"/>
              <a:t>Fugleelskerne</a:t>
            </a:r>
            <a:r>
              <a:rPr lang="nb-NO" dirty="0" smtClean="0"/>
              <a:t> (dramatikk, 1966)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43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Modernistiske uttrykk utenfra som inspirerte på 1960-tallet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 smtClean="0">
              <a:solidFill>
                <a:srgbClr val="002060"/>
              </a:solidFill>
            </a:endParaRPr>
          </a:p>
          <a:p>
            <a:r>
              <a:rPr lang="nb-NO" sz="2400" dirty="0" err="1" smtClean="0">
                <a:solidFill>
                  <a:srgbClr val="002060"/>
                </a:solidFill>
              </a:rPr>
              <a:t>Fluxus</a:t>
            </a:r>
            <a:r>
              <a:rPr lang="nb-NO" sz="2400" dirty="0" smtClean="0">
                <a:solidFill>
                  <a:srgbClr val="002060"/>
                </a:solidFill>
              </a:rPr>
              <a:t>-gruppen i USA</a:t>
            </a:r>
          </a:p>
          <a:p>
            <a:pPr lvl="1"/>
            <a:r>
              <a:rPr lang="nb-NO" sz="2400" dirty="0"/>
              <a:t>k</a:t>
            </a:r>
            <a:r>
              <a:rPr lang="nb-NO" sz="2400" dirty="0" smtClean="0"/>
              <a:t>onseptkunstnere </a:t>
            </a:r>
          </a:p>
          <a:p>
            <a:pPr lvl="1"/>
            <a:r>
              <a:rPr lang="nb-NO" sz="2400" dirty="0"/>
              <a:t>k</a:t>
            </a:r>
            <a:r>
              <a:rPr lang="nb-NO" sz="2400" dirty="0" smtClean="0"/>
              <a:t>unst lagd av «</a:t>
            </a:r>
            <a:r>
              <a:rPr lang="nb-NO" sz="2400" dirty="0" err="1" smtClean="0"/>
              <a:t>ready</a:t>
            </a:r>
            <a:r>
              <a:rPr lang="nb-NO" sz="2400" dirty="0" smtClean="0"/>
              <a:t> </a:t>
            </a:r>
            <a:r>
              <a:rPr lang="nb-NO" sz="2400" dirty="0" err="1" smtClean="0"/>
              <a:t>mades</a:t>
            </a:r>
            <a:r>
              <a:rPr lang="nb-NO" sz="2400" dirty="0" smtClean="0"/>
              <a:t>» (ferdige produkter)</a:t>
            </a:r>
          </a:p>
          <a:p>
            <a:r>
              <a:rPr lang="nb-NO" sz="2400" dirty="0" smtClean="0">
                <a:solidFill>
                  <a:srgbClr val="002060"/>
                </a:solidFill>
              </a:rPr>
              <a:t>The </a:t>
            </a:r>
            <a:r>
              <a:rPr lang="nb-NO" sz="2400" dirty="0" err="1">
                <a:solidFill>
                  <a:srgbClr val="002060"/>
                </a:solidFill>
              </a:rPr>
              <a:t>Factory</a:t>
            </a:r>
            <a:r>
              <a:rPr lang="nb-NO" sz="2400" dirty="0">
                <a:solidFill>
                  <a:srgbClr val="002060"/>
                </a:solidFill>
              </a:rPr>
              <a:t> i USA</a:t>
            </a:r>
          </a:p>
          <a:p>
            <a:pPr lvl="1"/>
            <a:r>
              <a:rPr lang="nb-NO" sz="2400" dirty="0" smtClean="0"/>
              <a:t>Andy Warhols pop-kunst</a:t>
            </a:r>
            <a:endParaRPr lang="nb-NO" sz="2400" dirty="0"/>
          </a:p>
          <a:p>
            <a:r>
              <a:rPr lang="nb-NO" sz="2400" dirty="0">
                <a:solidFill>
                  <a:srgbClr val="002060"/>
                </a:solidFill>
              </a:rPr>
              <a:t>Fjernsynsteateret i NRK (fra 1960)</a:t>
            </a:r>
          </a:p>
          <a:p>
            <a:pPr lvl="1"/>
            <a:r>
              <a:rPr lang="nb-NO" sz="2400" dirty="0"/>
              <a:t>l</a:t>
            </a:r>
            <a:r>
              <a:rPr lang="nb-NO" sz="2400" dirty="0" smtClean="0"/>
              <a:t>andets </a:t>
            </a:r>
            <a:r>
              <a:rPr lang="nb-NO" sz="2400" dirty="0"/>
              <a:t>mest eksperimentelle «teaterscene»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46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1960-tallets modernisme:</a:t>
            </a:r>
            <a:br>
              <a:rPr lang="nb-NO" b="1" dirty="0" smtClean="0"/>
            </a:br>
            <a:r>
              <a:rPr lang="nb-NO" b="1" dirty="0" smtClean="0"/>
              <a:t>Olav H. Hauge: «ting-dikt»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Olav. H. Hauge: </a:t>
            </a:r>
            <a:r>
              <a:rPr lang="nb-NO" i="1" dirty="0" err="1" smtClean="0"/>
              <a:t>Dropar</a:t>
            </a:r>
            <a:r>
              <a:rPr lang="nb-NO" i="1" dirty="0" smtClean="0"/>
              <a:t> i austavind </a:t>
            </a:r>
            <a:r>
              <a:rPr lang="nb-NO" dirty="0" smtClean="0"/>
              <a:t>(dikt, 1966)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i="1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800" i="1" dirty="0"/>
              <a:t>	</a:t>
            </a:r>
            <a:r>
              <a:rPr lang="nb-NO" sz="2800" i="1" dirty="0" smtClean="0"/>
              <a:t>	</a:t>
            </a:r>
            <a:r>
              <a:rPr lang="nb-NO" sz="2400" i="1" dirty="0" err="1" smtClean="0">
                <a:solidFill>
                  <a:srgbClr val="002060"/>
                </a:solidFill>
              </a:rPr>
              <a:t>Eg</a:t>
            </a:r>
            <a:r>
              <a:rPr lang="nb-NO" sz="2400" i="1" dirty="0" smtClean="0">
                <a:solidFill>
                  <a:srgbClr val="002060"/>
                </a:solidFill>
              </a:rPr>
              <a:t> </a:t>
            </a:r>
            <a:r>
              <a:rPr lang="nb-NO" sz="2400" i="1" dirty="0">
                <a:solidFill>
                  <a:srgbClr val="002060"/>
                </a:solidFill>
              </a:rPr>
              <a:t>er </a:t>
            </a:r>
            <a:r>
              <a:rPr lang="nb-NO" sz="2400" i="1" dirty="0" err="1">
                <a:solidFill>
                  <a:srgbClr val="002060"/>
                </a:solidFill>
              </a:rPr>
              <a:t>berre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>
                <a:solidFill>
                  <a:srgbClr val="002060"/>
                </a:solidFill>
              </a:rPr>
              <a:t>	</a:t>
            </a:r>
            <a:r>
              <a:rPr lang="nb-NO" sz="2400" i="1" dirty="0" smtClean="0">
                <a:solidFill>
                  <a:srgbClr val="002060"/>
                </a:solidFill>
              </a:rPr>
              <a:t>	ei </a:t>
            </a:r>
            <a:r>
              <a:rPr lang="nb-NO" sz="2400" i="1" dirty="0" err="1">
                <a:solidFill>
                  <a:srgbClr val="002060"/>
                </a:solidFill>
              </a:rPr>
              <a:t>sleggje</a:t>
            </a:r>
            <a:r>
              <a:rPr lang="nb-NO" sz="2400" i="1" dirty="0">
                <a:solidFill>
                  <a:srgbClr val="002060"/>
                </a:solidFill>
              </a:rPr>
              <a:t>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>
                <a:solidFill>
                  <a:srgbClr val="002060"/>
                </a:solidFill>
              </a:rPr>
              <a:t>	</a:t>
            </a:r>
            <a:r>
              <a:rPr lang="nb-NO" sz="2400" i="1" dirty="0" smtClean="0">
                <a:solidFill>
                  <a:srgbClr val="002060"/>
                </a:solidFill>
              </a:rPr>
              <a:t>	</a:t>
            </a:r>
            <a:r>
              <a:rPr lang="nb-NO" sz="2400" i="1" dirty="0" err="1" smtClean="0">
                <a:solidFill>
                  <a:srgbClr val="002060"/>
                </a:solidFill>
              </a:rPr>
              <a:t>Eg</a:t>
            </a:r>
            <a:r>
              <a:rPr lang="nb-NO" sz="2400" i="1" dirty="0" smtClean="0">
                <a:solidFill>
                  <a:srgbClr val="002060"/>
                </a:solidFill>
              </a:rPr>
              <a:t> </a:t>
            </a:r>
            <a:r>
              <a:rPr lang="nb-NO" sz="2400" i="1" dirty="0" err="1">
                <a:solidFill>
                  <a:srgbClr val="002060"/>
                </a:solidFill>
              </a:rPr>
              <a:t>stend</a:t>
            </a:r>
            <a:r>
              <a:rPr lang="nb-NO" sz="2400" i="1" dirty="0">
                <a:solidFill>
                  <a:srgbClr val="002060"/>
                </a:solidFill>
              </a:rPr>
              <a:t> der no.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>
                <a:solidFill>
                  <a:srgbClr val="002060"/>
                </a:solidFill>
              </a:rPr>
              <a:t>	</a:t>
            </a:r>
            <a:r>
              <a:rPr lang="nb-NO" sz="2400" i="1" dirty="0" smtClean="0">
                <a:solidFill>
                  <a:srgbClr val="002060"/>
                </a:solidFill>
              </a:rPr>
              <a:t>	</a:t>
            </a:r>
            <a:r>
              <a:rPr lang="nb-NO" sz="2400" i="1" dirty="0" err="1" smtClean="0">
                <a:solidFill>
                  <a:srgbClr val="002060"/>
                </a:solidFill>
              </a:rPr>
              <a:t>Eg</a:t>
            </a:r>
            <a:r>
              <a:rPr lang="nb-NO" sz="2400" i="1" dirty="0" smtClean="0">
                <a:solidFill>
                  <a:srgbClr val="002060"/>
                </a:solidFill>
              </a:rPr>
              <a:t> </a:t>
            </a:r>
            <a:r>
              <a:rPr lang="nb-NO" sz="2400" i="1" dirty="0" err="1">
                <a:solidFill>
                  <a:srgbClr val="002060"/>
                </a:solidFill>
              </a:rPr>
              <a:t>lyt</a:t>
            </a:r>
            <a:r>
              <a:rPr lang="nb-NO" sz="2400" i="1" dirty="0">
                <a:solidFill>
                  <a:srgbClr val="002060"/>
                </a:solidFill>
              </a:rPr>
              <a:t> </a:t>
            </a:r>
            <a:r>
              <a:rPr lang="nb-NO" sz="2400" i="1" dirty="0" err="1">
                <a:solidFill>
                  <a:srgbClr val="002060"/>
                </a:solidFill>
              </a:rPr>
              <a:t>berre</a:t>
            </a:r>
            <a:r>
              <a:rPr lang="nb-NO" sz="2400" i="1" dirty="0">
                <a:solidFill>
                  <a:srgbClr val="002060"/>
                </a:solidFill>
              </a:rPr>
              <a:t> til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når </a:t>
            </a:r>
            <a:r>
              <a:rPr lang="nb-NO" sz="2400" i="1" dirty="0">
                <a:solidFill>
                  <a:srgbClr val="002060"/>
                </a:solidFill>
              </a:rPr>
              <a:t>det </a:t>
            </a:r>
            <a:r>
              <a:rPr lang="nb-NO" sz="2400" i="1" dirty="0" err="1">
                <a:solidFill>
                  <a:srgbClr val="002060"/>
                </a:solidFill>
              </a:rPr>
              <a:t>røynar</a:t>
            </a:r>
            <a:r>
              <a:rPr lang="nb-NO" sz="2400" i="1" dirty="0">
                <a:solidFill>
                  <a:srgbClr val="002060"/>
                </a:solidFill>
              </a:rPr>
              <a:t> </a:t>
            </a:r>
            <a:r>
              <a:rPr lang="nb-NO" sz="2400" i="1" dirty="0" smtClean="0">
                <a:solidFill>
                  <a:srgbClr val="002060"/>
                </a:solidFill>
              </a:rPr>
              <a:t>på</a:t>
            </a:r>
            <a:r>
              <a:rPr lang="nb-NO" sz="2400" i="1" dirty="0" smtClean="0"/>
              <a:t>		</a:t>
            </a:r>
            <a:r>
              <a:rPr lang="nb-NO" sz="1600" i="1" dirty="0" smtClean="0"/>
              <a:t>(«</a:t>
            </a:r>
            <a:r>
              <a:rPr lang="nb-NO" sz="1600" i="1" dirty="0" err="1" smtClean="0"/>
              <a:t>Sleggja</a:t>
            </a:r>
            <a:r>
              <a:rPr lang="nb-NO" sz="1600" i="1" dirty="0" smtClean="0"/>
              <a:t>»)</a:t>
            </a:r>
          </a:p>
          <a:p>
            <a:pPr marL="0" indent="0">
              <a:spcBef>
                <a:spcPts val="0"/>
              </a:spcBef>
              <a:buNone/>
            </a:pPr>
            <a:endParaRPr lang="nb-NO" sz="1600" dirty="0"/>
          </a:p>
          <a:p>
            <a:r>
              <a:rPr lang="nb-NO" dirty="0" smtClean="0"/>
              <a:t>Konkrete «ting-dikt»</a:t>
            </a:r>
          </a:p>
          <a:p>
            <a:r>
              <a:rPr lang="nb-NO" dirty="0" smtClean="0"/>
              <a:t>Få symboler, enkel visdom</a:t>
            </a:r>
          </a:p>
          <a:p>
            <a:r>
              <a:rPr lang="nb-NO" dirty="0" smtClean="0"/>
              <a:t>Inspirert av kinesisk og japansk lyrikk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69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1960-tallets </a:t>
            </a:r>
            <a:r>
              <a:rPr lang="nb-NO" b="1" i="1" dirty="0" smtClean="0"/>
              <a:t>Profil-opprør</a:t>
            </a:r>
            <a:endParaRPr lang="nb-NO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Unge forfattere «kuppet» tidsskriftet Profil </a:t>
            </a:r>
          </a:p>
          <a:p>
            <a:r>
              <a:rPr lang="nb-NO" sz="2400" dirty="0" smtClean="0"/>
              <a:t>Dominerte litterær debatt fra nr. 1/1966</a:t>
            </a:r>
          </a:p>
          <a:p>
            <a:r>
              <a:rPr lang="nb-NO" sz="2400" dirty="0" smtClean="0"/>
              <a:t>Noen av de sentrale medlemmene:</a:t>
            </a:r>
          </a:p>
          <a:p>
            <a:pPr lvl="1"/>
            <a:r>
              <a:rPr lang="nb-NO" sz="2000" dirty="0" smtClean="0"/>
              <a:t>Dag Solstad			</a:t>
            </a:r>
          </a:p>
          <a:p>
            <a:pPr lvl="1"/>
            <a:r>
              <a:rPr lang="nb-NO" sz="2000" dirty="0" smtClean="0"/>
              <a:t>Jan Erik Vold</a:t>
            </a:r>
          </a:p>
          <a:p>
            <a:pPr lvl="1"/>
            <a:r>
              <a:rPr lang="nb-NO" sz="2000" dirty="0" smtClean="0"/>
              <a:t>Eldrid Lunden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284451"/>
            <a:ext cx="357815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/>
              <a:t>1960-tallets </a:t>
            </a:r>
            <a:r>
              <a:rPr lang="nb-NO" sz="4000" b="1" i="1" dirty="0" smtClean="0"/>
              <a:t>Profil-opprør </a:t>
            </a:r>
            <a:r>
              <a:rPr lang="nb-NO" sz="4000" b="1" dirty="0" smtClean="0"/>
              <a:t>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4000" dirty="0"/>
              <a:t>Kritisk til «femtitallsmodernismen</a:t>
            </a:r>
            <a:r>
              <a:rPr lang="nb-NO" sz="4000" dirty="0" smtClean="0"/>
              <a:t>»</a:t>
            </a:r>
          </a:p>
          <a:p>
            <a:endParaRPr lang="nb-NO" sz="4000" dirty="0"/>
          </a:p>
          <a:p>
            <a:r>
              <a:rPr lang="nb-NO" sz="4000" dirty="0" smtClean="0"/>
              <a:t>Profil-forfatterne inspirert </a:t>
            </a:r>
            <a:r>
              <a:rPr lang="nb-NO" sz="4000" dirty="0"/>
              <a:t>av </a:t>
            </a:r>
            <a:r>
              <a:rPr lang="nb-NO" sz="4000" dirty="0" smtClean="0"/>
              <a:t>bl.a.</a:t>
            </a:r>
          </a:p>
          <a:p>
            <a:pPr lvl="1"/>
            <a:r>
              <a:rPr lang="nb-NO" dirty="0" smtClean="0"/>
              <a:t>Olav </a:t>
            </a:r>
            <a:r>
              <a:rPr lang="nb-NO" dirty="0"/>
              <a:t>H. Hauge </a:t>
            </a:r>
            <a:endParaRPr lang="nb-NO" dirty="0" smtClean="0"/>
          </a:p>
          <a:p>
            <a:pPr lvl="1"/>
            <a:r>
              <a:rPr lang="nb-NO" dirty="0" smtClean="0"/>
              <a:t>Georg Johannesen</a:t>
            </a:r>
          </a:p>
          <a:p>
            <a:pPr lvl="1"/>
            <a:r>
              <a:rPr lang="nb-NO" dirty="0" smtClean="0"/>
              <a:t>Tarjei Vesaas</a:t>
            </a:r>
          </a:p>
          <a:p>
            <a:pPr lvl="1"/>
            <a:endParaRPr lang="nb-NO" dirty="0" smtClean="0"/>
          </a:p>
          <a:p>
            <a:r>
              <a:rPr lang="nb-NO" sz="4000" dirty="0" smtClean="0"/>
              <a:t>Mål: enklere litteratur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24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Profil-forfatteren</a:t>
            </a:r>
            <a:r>
              <a:rPr lang="nb-NO" b="1" i="1" dirty="0" smtClean="0"/>
              <a:t> </a:t>
            </a:r>
            <a:r>
              <a:rPr lang="nb-NO" b="1" dirty="0" smtClean="0"/>
              <a:t>Dag Solstad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Kortprosasamlingen</a:t>
            </a:r>
            <a:r>
              <a:rPr lang="nb-NO" dirty="0"/>
              <a:t> </a:t>
            </a:r>
            <a:r>
              <a:rPr lang="nb-NO" i="1" dirty="0" smtClean="0"/>
              <a:t>Svingstol</a:t>
            </a:r>
            <a:r>
              <a:rPr lang="nb-NO" dirty="0" smtClean="0"/>
              <a:t> (1967)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pPr marL="457200" lvl="1" indent="0">
              <a:buNone/>
            </a:pPr>
            <a:r>
              <a:rPr lang="nb-NO" i="1" dirty="0" smtClean="0">
                <a:solidFill>
                  <a:srgbClr val="002060"/>
                </a:solidFill>
              </a:rPr>
              <a:t>…la </a:t>
            </a:r>
            <a:r>
              <a:rPr lang="nb-NO" i="1" dirty="0">
                <a:solidFill>
                  <a:srgbClr val="002060"/>
                </a:solidFill>
              </a:rPr>
              <a:t>kaffekjelen være kaffekjelen og se den stå på frokostbordet, blank av aluminium og fylt med rykende </a:t>
            </a:r>
            <a:r>
              <a:rPr lang="nb-NO" i="1" dirty="0" smtClean="0">
                <a:solidFill>
                  <a:srgbClr val="002060"/>
                </a:solidFill>
              </a:rPr>
              <a:t>kaffe</a:t>
            </a:r>
            <a:endParaRPr lang="nb-NO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nb-NO" sz="1800" dirty="0" smtClean="0"/>
          </a:p>
          <a:p>
            <a:pPr lvl="1"/>
            <a:r>
              <a:rPr lang="nb-NO" dirty="0"/>
              <a:t>d</a:t>
            </a:r>
            <a:r>
              <a:rPr lang="nb-NO" dirty="0" smtClean="0"/>
              <a:t>en konkrete virkeligheten har verdi nok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kke let etter symboler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00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Kjenner du til viktige hendelser i Norge og verden for øvrig mellom 1940 og </a:t>
            </a:r>
            <a:r>
              <a:rPr lang="nb-NO" dirty="0" smtClean="0"/>
              <a:t>1980?</a:t>
            </a:r>
            <a:endParaRPr lang="nb-NO" dirty="0" smtClean="0"/>
          </a:p>
          <a:p>
            <a:r>
              <a:rPr lang="nb-NO" dirty="0"/>
              <a:t>Hva vet du om </a:t>
            </a:r>
            <a:r>
              <a:rPr lang="nb-NO" i="1" dirty="0"/>
              <a:t>modernisme</a:t>
            </a:r>
            <a:r>
              <a:rPr lang="nb-NO" dirty="0"/>
              <a:t> og den modernistiske retningen </a:t>
            </a:r>
            <a:r>
              <a:rPr lang="nb-NO" i="1" dirty="0"/>
              <a:t>ekspresjonisme</a:t>
            </a:r>
            <a:r>
              <a:rPr lang="nb-NO" dirty="0" smtClean="0"/>
              <a:t>?</a:t>
            </a:r>
            <a:endParaRPr lang="nb-NO" dirty="0" smtClean="0"/>
          </a:p>
          <a:p>
            <a:r>
              <a:rPr lang="nb-NO" dirty="0"/>
              <a:t>Hvilke norske forfattere kjenner du fra andre halvdel av 1900-tallet</a:t>
            </a:r>
            <a:r>
              <a:rPr lang="nb-NO" dirty="0" smtClean="0"/>
              <a:t>?</a:t>
            </a:r>
            <a:endParaRPr lang="nb-NO" dirty="0" smtClean="0"/>
          </a:p>
          <a:p>
            <a:r>
              <a:rPr lang="nb-NO" dirty="0"/>
              <a:t>Hvilke utenlandske forfattere kjenner du til fra den samme perioden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92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Profil-forfatteren</a:t>
            </a:r>
            <a:r>
              <a:rPr lang="nb-NO" sz="4000" b="1" i="1" dirty="0" smtClean="0"/>
              <a:t> </a:t>
            </a:r>
            <a:r>
              <a:rPr lang="nb-NO" sz="4000" b="1" dirty="0" smtClean="0"/>
              <a:t>Dag Solstad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 smtClean="0"/>
              <a:t>Opptatt av rollespillteori: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ennesket </a:t>
            </a:r>
            <a:r>
              <a:rPr lang="nb-NO" dirty="0"/>
              <a:t>spiller roller</a:t>
            </a:r>
          </a:p>
          <a:p>
            <a:pPr lvl="1"/>
            <a:r>
              <a:rPr lang="nb-NO" dirty="0" smtClean="0"/>
              <a:t>vi har ingen kjerne</a:t>
            </a:r>
          </a:p>
          <a:p>
            <a:pPr lvl="1"/>
            <a:r>
              <a:rPr lang="nb-NO" dirty="0"/>
              <a:t>d</a:t>
            </a:r>
            <a:r>
              <a:rPr lang="nb-NO" dirty="0" smtClean="0"/>
              <a:t>enne innsikten kan vi leve godt med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r>
              <a:rPr lang="nb-NO" sz="4000" dirty="0" smtClean="0"/>
              <a:t>Romanen </a:t>
            </a:r>
            <a:r>
              <a:rPr lang="nb-NO" sz="4000" i="1" dirty="0" smtClean="0"/>
              <a:t>Irr! Grønt! </a:t>
            </a:r>
            <a:r>
              <a:rPr lang="nb-NO" sz="4000" dirty="0" smtClean="0"/>
              <a:t>(1967)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iser rollespillteorien i praksis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25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Profil-forfatteren</a:t>
            </a:r>
            <a:r>
              <a:rPr lang="nb-NO" b="1" i="1" dirty="0"/>
              <a:t> </a:t>
            </a:r>
            <a:r>
              <a:rPr lang="nb-NO" b="1" dirty="0" smtClean="0"/>
              <a:t>Jan Erik Vold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Nyenkel lyrikk: </a:t>
            </a:r>
          </a:p>
          <a:p>
            <a:pPr lvl="1"/>
            <a:r>
              <a:rPr lang="nb-NO" i="1" dirty="0" smtClean="0"/>
              <a:t>Mor Godhjertas glade versjon. Ja</a:t>
            </a:r>
            <a:r>
              <a:rPr lang="nb-NO" dirty="0" smtClean="0"/>
              <a:t> (1968)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b-NO" sz="2600" i="1" dirty="0" smtClean="0">
                <a:solidFill>
                  <a:srgbClr val="002060"/>
                </a:solidFill>
              </a:rPr>
              <a:t>Gå </a:t>
            </a:r>
            <a:r>
              <a:rPr lang="nb-NO" sz="2600" i="1" dirty="0">
                <a:solidFill>
                  <a:srgbClr val="002060"/>
                </a:solidFill>
              </a:rPr>
              <a:t>ut og se på trikkeskinnene, de binder ikke</a:t>
            </a:r>
            <a:endParaRPr lang="nb-NO" sz="26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600" i="1" dirty="0" smtClean="0">
                <a:solidFill>
                  <a:srgbClr val="002060"/>
                </a:solidFill>
              </a:rPr>
              <a:t>byen </a:t>
            </a:r>
            <a:r>
              <a:rPr lang="nb-NO" sz="2600" i="1" dirty="0">
                <a:solidFill>
                  <a:srgbClr val="002060"/>
                </a:solidFill>
              </a:rPr>
              <a:t>fast, de ligger nedfelt i gaten.</a:t>
            </a:r>
            <a:endParaRPr lang="nb-NO" sz="26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600" i="1" dirty="0">
                <a:solidFill>
                  <a:srgbClr val="002060"/>
                </a:solidFill>
              </a:rPr>
              <a:t>[….]</a:t>
            </a:r>
            <a:endParaRPr lang="nb-NO" sz="26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600" i="1" dirty="0">
                <a:solidFill>
                  <a:srgbClr val="002060"/>
                </a:solidFill>
              </a:rPr>
              <a:t>Nei, trikkeskinner er til å legge femøringer </a:t>
            </a:r>
            <a:r>
              <a:rPr lang="nb-NO" sz="2600" i="1" dirty="0" smtClean="0">
                <a:solidFill>
                  <a:srgbClr val="002060"/>
                </a:solidFill>
              </a:rPr>
              <a:t>på</a:t>
            </a:r>
          </a:p>
          <a:p>
            <a:pPr marL="0" indent="0">
              <a:buNone/>
            </a:pPr>
            <a:r>
              <a:rPr lang="nb-NO" sz="2600" dirty="0"/>
              <a:t>	</a:t>
            </a:r>
            <a:r>
              <a:rPr lang="nb-NO" sz="2600" dirty="0" smtClean="0"/>
              <a:t>				</a:t>
            </a:r>
            <a:r>
              <a:rPr lang="nb-NO" sz="2000" dirty="0" smtClean="0"/>
              <a:t>”</a:t>
            </a:r>
            <a:r>
              <a:rPr lang="nb-NO" sz="2000" dirty="0"/>
              <a:t>Trikkeskinnediktet” </a:t>
            </a:r>
            <a:endParaRPr lang="nb-NO" sz="2000" dirty="0" smtClean="0"/>
          </a:p>
          <a:p>
            <a:r>
              <a:rPr lang="nb-NO" dirty="0" smtClean="0"/>
              <a:t>Nedtoner symbolikk og eksistensiell problematikk</a:t>
            </a:r>
          </a:p>
          <a:p>
            <a:r>
              <a:rPr lang="nb-NO" dirty="0" smtClean="0"/>
              <a:t>Mer opptatt av hverdag og politikk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75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Fra 1960-tall til 1970-tall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4400" dirty="0" smtClean="0">
                <a:solidFill>
                  <a:srgbClr val="002060"/>
                </a:solidFill>
              </a:rPr>
              <a:t>….</a:t>
            </a:r>
            <a:r>
              <a:rPr lang="nb-NO" sz="4400" dirty="0">
                <a:solidFill>
                  <a:srgbClr val="002060"/>
                </a:solidFill>
              </a:rPr>
              <a:t>fra modernisme til realisme</a:t>
            </a:r>
            <a:r>
              <a:rPr lang="nb-NO" sz="4400" dirty="0" smtClean="0">
                <a:solidFill>
                  <a:srgbClr val="002060"/>
                </a:solidFill>
              </a:rPr>
              <a:t>…</a:t>
            </a:r>
          </a:p>
          <a:p>
            <a:pPr marL="0" indent="0">
              <a:buNone/>
            </a:pPr>
            <a:endParaRPr lang="nb-NO" dirty="0">
              <a:solidFill>
                <a:srgbClr val="002060"/>
              </a:solidFill>
            </a:endParaRPr>
          </a:p>
          <a:p>
            <a:r>
              <a:rPr lang="nb-NO" sz="3600" dirty="0"/>
              <a:t>f</a:t>
            </a:r>
            <a:r>
              <a:rPr lang="nb-NO" sz="3600" dirty="0" smtClean="0"/>
              <a:t>ra konkret modernisme til konkret politikk</a:t>
            </a:r>
          </a:p>
          <a:p>
            <a:r>
              <a:rPr lang="nb-NO" sz="3600" dirty="0"/>
              <a:t>f</a:t>
            </a:r>
            <a:r>
              <a:rPr lang="nb-NO" sz="3600" dirty="0" smtClean="0"/>
              <a:t>ra mennesket som en rollespiller…..</a:t>
            </a:r>
          </a:p>
          <a:p>
            <a:pPr marL="0" indent="0">
              <a:buNone/>
            </a:pPr>
            <a:r>
              <a:rPr lang="nb-NO" sz="3600" dirty="0" smtClean="0"/>
              <a:t>……til mennesket som brikke i et politisk spill</a:t>
            </a:r>
          </a:p>
          <a:p>
            <a:r>
              <a:rPr lang="nb-NO" sz="3600" dirty="0" smtClean="0"/>
              <a:t>fra studentopprør til Vietnam-opprør</a:t>
            </a:r>
          </a:p>
          <a:p>
            <a:pPr marL="0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59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Retning </a:t>
            </a:r>
            <a:r>
              <a:rPr lang="nb-NO" sz="5400" b="1" dirty="0" smtClean="0"/>
              <a:t>2: Tradisjonalisme</a:t>
            </a:r>
            <a:endParaRPr lang="nb-NO" sz="5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Halldis Moren Vesaas </a:t>
            </a:r>
            <a:r>
              <a:rPr lang="nb-NO" i="1" dirty="0" smtClean="0"/>
              <a:t>Treet</a:t>
            </a:r>
            <a:r>
              <a:rPr lang="nb-NO" dirty="0" smtClean="0"/>
              <a:t> </a:t>
            </a:r>
            <a:r>
              <a:rPr lang="nb-NO" sz="2800" dirty="0" smtClean="0"/>
              <a:t>(diktsamling, 1947)</a:t>
            </a:r>
          </a:p>
          <a:p>
            <a:r>
              <a:rPr lang="nb-NO" dirty="0" smtClean="0"/>
              <a:t>Tradisjonell lyrikk med universelle bilder:</a:t>
            </a:r>
          </a:p>
          <a:p>
            <a:endParaRPr lang="nb-NO" sz="18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/>
              <a:t>		</a:t>
            </a:r>
            <a:r>
              <a:rPr lang="nb-NO" sz="2400" i="1" dirty="0" smtClean="0">
                <a:solidFill>
                  <a:srgbClr val="002060"/>
                </a:solidFill>
              </a:rPr>
              <a:t>No </a:t>
            </a:r>
            <a:r>
              <a:rPr lang="nb-NO" sz="2400" i="1" dirty="0" err="1">
                <a:solidFill>
                  <a:srgbClr val="002060"/>
                </a:solidFill>
              </a:rPr>
              <a:t>plantar</a:t>
            </a:r>
            <a:r>
              <a:rPr lang="nb-NO" sz="2400" i="1" dirty="0">
                <a:solidFill>
                  <a:srgbClr val="002060"/>
                </a:solidFill>
              </a:rPr>
              <a:t> kvinna i verda </a:t>
            </a:r>
            <a:r>
              <a:rPr lang="nb-NO" sz="2400" i="1" dirty="0" err="1">
                <a:solidFill>
                  <a:srgbClr val="002060"/>
                </a:solidFill>
              </a:rPr>
              <a:t>eit</a:t>
            </a:r>
            <a:r>
              <a:rPr lang="nb-NO" sz="2400" i="1" dirty="0">
                <a:solidFill>
                  <a:srgbClr val="002060"/>
                </a:solidFill>
              </a:rPr>
              <a:t> tre</a:t>
            </a:r>
            <a:r>
              <a:rPr lang="nb-NO" sz="2400" i="1" dirty="0" smtClean="0">
                <a:solidFill>
                  <a:srgbClr val="002060"/>
                </a:solidFill>
              </a:rPr>
              <a:t>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På </a:t>
            </a:r>
            <a:r>
              <a:rPr lang="nb-NO" sz="2400" i="1" dirty="0">
                <a:solidFill>
                  <a:srgbClr val="002060"/>
                </a:solidFill>
              </a:rPr>
              <a:t>kne liksom </a:t>
            </a:r>
            <a:r>
              <a:rPr lang="nb-NO" sz="2400" i="1" dirty="0" err="1">
                <a:solidFill>
                  <a:srgbClr val="002060"/>
                </a:solidFill>
              </a:rPr>
              <a:t>ein</a:t>
            </a:r>
            <a:r>
              <a:rPr lang="nb-NO" sz="2400" i="1" dirty="0">
                <a:solidFill>
                  <a:srgbClr val="002060"/>
                </a:solidFill>
              </a:rPr>
              <a:t> som bed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ligg </a:t>
            </a:r>
            <a:r>
              <a:rPr lang="nb-NO" sz="2400" i="1" dirty="0">
                <a:solidFill>
                  <a:srgbClr val="002060"/>
                </a:solidFill>
              </a:rPr>
              <a:t>ho blant restene etter </a:t>
            </a:r>
            <a:r>
              <a:rPr lang="nb-NO" sz="2400" i="1" dirty="0" err="1">
                <a:solidFill>
                  <a:srgbClr val="002060"/>
                </a:solidFill>
              </a:rPr>
              <a:t>dei</a:t>
            </a:r>
            <a:r>
              <a:rPr lang="nb-NO" sz="2400" i="1" dirty="0">
                <a:solidFill>
                  <a:srgbClr val="002060"/>
                </a:solidFill>
              </a:rPr>
              <a:t> mange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som </a:t>
            </a:r>
            <a:r>
              <a:rPr lang="nb-NO" sz="2400" i="1" dirty="0">
                <a:solidFill>
                  <a:srgbClr val="002060"/>
                </a:solidFill>
              </a:rPr>
              <a:t>stormen har </a:t>
            </a:r>
            <a:r>
              <a:rPr lang="nb-NO" sz="2400" i="1" dirty="0" err="1">
                <a:solidFill>
                  <a:srgbClr val="002060"/>
                </a:solidFill>
              </a:rPr>
              <a:t>broti</a:t>
            </a:r>
            <a:r>
              <a:rPr lang="nb-NO" sz="2400" i="1" dirty="0">
                <a:solidFill>
                  <a:srgbClr val="002060"/>
                </a:solidFill>
              </a:rPr>
              <a:t> </a:t>
            </a:r>
            <a:r>
              <a:rPr lang="nb-NO" sz="2400" i="1" dirty="0" smtClean="0">
                <a:solidFill>
                  <a:srgbClr val="002060"/>
                </a:solidFill>
              </a:rPr>
              <a:t>ned.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Påny </a:t>
            </a:r>
            <a:r>
              <a:rPr lang="nb-NO" sz="2400" i="1" dirty="0">
                <a:solidFill>
                  <a:srgbClr val="002060"/>
                </a:solidFill>
              </a:rPr>
              <a:t>må ho prøve, om </a:t>
            </a:r>
            <a:r>
              <a:rPr lang="nb-NO" sz="2400" i="1" dirty="0" err="1">
                <a:solidFill>
                  <a:srgbClr val="002060"/>
                </a:solidFill>
              </a:rPr>
              <a:t>ein</a:t>
            </a:r>
            <a:r>
              <a:rPr lang="nb-NO" sz="2400" i="1" dirty="0">
                <a:solidFill>
                  <a:srgbClr val="002060"/>
                </a:solidFill>
              </a:rPr>
              <a:t> gang </a:t>
            </a:r>
            <a:r>
              <a:rPr lang="nb-NO" sz="2400" i="1" dirty="0" err="1" smtClean="0">
                <a:solidFill>
                  <a:srgbClr val="002060"/>
                </a:solidFill>
              </a:rPr>
              <a:t>eitt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får </a:t>
            </a:r>
            <a:r>
              <a:rPr lang="nb-NO" sz="2400" i="1" dirty="0" err="1">
                <a:solidFill>
                  <a:srgbClr val="002060"/>
                </a:solidFill>
              </a:rPr>
              <a:t>vekse</a:t>
            </a:r>
            <a:r>
              <a:rPr lang="nb-NO" sz="2400" i="1" dirty="0">
                <a:solidFill>
                  <a:srgbClr val="002060"/>
                </a:solidFill>
              </a:rPr>
              <a:t> seg stort i fred.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1600" dirty="0" smtClean="0"/>
              <a:t>				”</a:t>
            </a:r>
            <a:r>
              <a:rPr lang="nb-NO" sz="1600" dirty="0"/>
              <a:t>No </a:t>
            </a:r>
            <a:r>
              <a:rPr lang="nb-NO" sz="1600" dirty="0" err="1"/>
              <a:t>plantar</a:t>
            </a:r>
            <a:r>
              <a:rPr lang="nb-NO" sz="1600" dirty="0"/>
              <a:t> kvinna” fra samlingen </a:t>
            </a:r>
            <a:r>
              <a:rPr lang="nb-NO" sz="1600" i="1" dirty="0"/>
              <a:t>Treet</a:t>
            </a:r>
            <a:r>
              <a:rPr lang="nb-NO" sz="1600" dirty="0"/>
              <a:t> (1947</a:t>
            </a:r>
            <a:r>
              <a:rPr lang="nb-NO" sz="1600" dirty="0" smtClean="0"/>
              <a:t>)</a:t>
            </a:r>
            <a:endParaRPr lang="nb-NO" sz="1600" dirty="0"/>
          </a:p>
          <a:p>
            <a:r>
              <a:rPr lang="nb-NO" dirty="0" smtClean="0"/>
              <a:t>Symbol: treet (en </a:t>
            </a:r>
            <a:r>
              <a:rPr lang="nb-NO" dirty="0"/>
              <a:t>ny og bedre </a:t>
            </a:r>
            <a:r>
              <a:rPr lang="nb-NO" dirty="0" smtClean="0"/>
              <a:t>verden)</a:t>
            </a:r>
          </a:p>
          <a:p>
            <a:r>
              <a:rPr lang="nb-NO" dirty="0" smtClean="0"/>
              <a:t>Form: strofisk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50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Oversikt over </a:t>
            </a:r>
            <a:r>
              <a:rPr lang="nb-NO" b="1" dirty="0" smtClean="0"/>
              <a:t>etterkrigslitteraturen:</a:t>
            </a:r>
            <a:r>
              <a:rPr lang="nb-NO" b="1" dirty="0"/>
              <a:t/>
            </a:r>
            <a:br>
              <a:rPr lang="nb-NO" b="1" dirty="0"/>
            </a:br>
            <a:r>
              <a:rPr lang="nb-NO" b="1" dirty="0" smtClean="0"/>
              <a:t>tradisjonalisme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800" dirty="0" smtClean="0"/>
              <a:t>Lyrikk</a:t>
            </a:r>
            <a:endParaRPr lang="nb-NO" sz="28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1940-tallet: </a:t>
            </a:r>
            <a:r>
              <a:rPr lang="nb-NO" sz="2800" dirty="0" smtClean="0"/>
              <a:t>krigslyrikk (</a:t>
            </a:r>
            <a:r>
              <a:rPr lang="nb-NO" sz="2800" dirty="0" err="1" smtClean="0"/>
              <a:t>jfr</a:t>
            </a:r>
            <a:r>
              <a:rPr lang="nb-NO" sz="2800" dirty="0" smtClean="0"/>
              <a:t> kamplyrikk)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1950-tallet</a:t>
            </a:r>
            <a:r>
              <a:rPr lang="nb-NO" sz="2000" dirty="0">
                <a:solidFill>
                  <a:srgbClr val="002060"/>
                </a:solidFill>
              </a:rPr>
              <a:t>: </a:t>
            </a:r>
            <a:r>
              <a:rPr lang="nb-NO" sz="2000" dirty="0" smtClean="0"/>
              <a:t>modernismen dominerer bildet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1960-tallet</a:t>
            </a:r>
            <a:r>
              <a:rPr lang="nb-NO" sz="2000" dirty="0">
                <a:solidFill>
                  <a:srgbClr val="002060"/>
                </a:solidFill>
              </a:rPr>
              <a:t>: </a:t>
            </a:r>
            <a:r>
              <a:rPr lang="nb-NO" sz="2000" dirty="0" smtClean="0"/>
              <a:t>modernismen dominerer bildet</a:t>
            </a:r>
          </a:p>
          <a:p>
            <a:r>
              <a:rPr lang="nb-NO" sz="2800" dirty="0" smtClean="0">
                <a:solidFill>
                  <a:srgbClr val="002060"/>
                </a:solidFill>
              </a:rPr>
              <a:t>1970-tallet: </a:t>
            </a:r>
            <a:r>
              <a:rPr lang="nb-NO" sz="2800" dirty="0" smtClean="0"/>
              <a:t>politisk brukslyrikk</a:t>
            </a:r>
            <a:endParaRPr lang="nb-NO" sz="2800" dirty="0"/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Romaner og noveller</a:t>
            </a:r>
            <a:endParaRPr lang="nb-NO" sz="32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1940-tallet: </a:t>
            </a:r>
            <a:r>
              <a:rPr lang="nb-NO" sz="2800" dirty="0" smtClean="0"/>
              <a:t>krigsoppgjør i roman- og novelleform</a:t>
            </a:r>
            <a:endParaRPr lang="nb-NO" sz="2800" dirty="0" smtClean="0">
              <a:solidFill>
                <a:srgbClr val="002060"/>
              </a:solidFill>
            </a:endParaRPr>
          </a:p>
          <a:p>
            <a:r>
              <a:rPr lang="nb-NO" sz="2800" dirty="0" smtClean="0">
                <a:solidFill>
                  <a:srgbClr val="002060"/>
                </a:solidFill>
              </a:rPr>
              <a:t>1950-tallet</a:t>
            </a:r>
            <a:r>
              <a:rPr lang="nb-NO" sz="2800" dirty="0">
                <a:solidFill>
                  <a:srgbClr val="002060"/>
                </a:solidFill>
              </a:rPr>
              <a:t>: </a:t>
            </a:r>
            <a:r>
              <a:rPr lang="nb-NO" sz="2800" dirty="0" smtClean="0"/>
              <a:t>individpsykologisk prosa dominerer</a:t>
            </a:r>
            <a:endParaRPr lang="nb-NO" sz="2800" dirty="0"/>
          </a:p>
          <a:p>
            <a:r>
              <a:rPr lang="nb-NO" sz="2000" dirty="0">
                <a:solidFill>
                  <a:srgbClr val="002060"/>
                </a:solidFill>
              </a:rPr>
              <a:t>1960-tallet: </a:t>
            </a:r>
            <a:r>
              <a:rPr lang="nb-NO" sz="2000" dirty="0" smtClean="0"/>
              <a:t>modernismen dominerer bildet</a:t>
            </a:r>
          </a:p>
          <a:p>
            <a:r>
              <a:rPr lang="nb-NO" sz="2800" dirty="0" smtClean="0">
                <a:solidFill>
                  <a:srgbClr val="002060"/>
                </a:solidFill>
              </a:rPr>
              <a:t>1970-tallet: </a:t>
            </a:r>
            <a:r>
              <a:rPr lang="nb-NO" sz="2800" dirty="0" err="1" smtClean="0"/>
              <a:t>sosilrealisme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65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Situasjonen under krigen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500" dirty="0" smtClean="0"/>
              <a:t>Det nazistiske regimet i Norge kontrollerte</a:t>
            </a:r>
          </a:p>
          <a:p>
            <a:pPr lvl="1"/>
            <a:r>
              <a:rPr lang="nb-NO" dirty="0" smtClean="0"/>
              <a:t>avisene</a:t>
            </a:r>
          </a:p>
          <a:p>
            <a:pPr lvl="1"/>
            <a:r>
              <a:rPr lang="nb-NO" dirty="0" smtClean="0"/>
              <a:t>forlagene</a:t>
            </a:r>
          </a:p>
          <a:p>
            <a:pPr lvl="1"/>
            <a:r>
              <a:rPr lang="nb-NO" dirty="0" smtClean="0"/>
              <a:t>Radiostasjonene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Mange forfattere i uoffisiell streik fra 1943</a:t>
            </a:r>
          </a:p>
          <a:p>
            <a:r>
              <a:rPr lang="nb-NO" dirty="0" smtClean="0"/>
              <a:t>Andre forfattere var i eksil i Sverige </a:t>
            </a:r>
          </a:p>
          <a:p>
            <a:r>
              <a:rPr lang="nb-NO" dirty="0" smtClean="0"/>
              <a:t>Noen forfattere satt i fangeleir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9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b="1" dirty="0" smtClean="0"/>
              <a:t>Krigslyrikk 1940-1945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600" dirty="0" smtClean="0"/>
              <a:t>Nordahl Grieg leste diktet «17. mai 1940» over Tromsø radio:</a:t>
            </a:r>
          </a:p>
          <a:p>
            <a:pPr marL="0" indent="0">
              <a:buNone/>
            </a:pPr>
            <a:endParaRPr lang="nb-NO" sz="2300" dirty="0" smtClean="0"/>
          </a:p>
          <a:p>
            <a:pPr marL="0" indent="0">
              <a:buNone/>
            </a:pPr>
            <a:r>
              <a:rPr lang="nb-NO" i="1" dirty="0" smtClean="0"/>
              <a:t>	</a:t>
            </a:r>
            <a:r>
              <a:rPr lang="nb-NO" sz="1900" i="1" dirty="0" smtClean="0">
                <a:solidFill>
                  <a:srgbClr val="002060"/>
                </a:solidFill>
              </a:rPr>
              <a:t>I </a:t>
            </a:r>
            <a:r>
              <a:rPr lang="nb-NO" sz="1900" i="1" dirty="0">
                <a:solidFill>
                  <a:srgbClr val="002060"/>
                </a:solidFill>
              </a:rPr>
              <a:t>dag står flaggstangen naken</a:t>
            </a:r>
            <a:endParaRPr lang="nb-NO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1900" i="1" dirty="0" smtClean="0">
                <a:solidFill>
                  <a:srgbClr val="002060"/>
                </a:solidFill>
              </a:rPr>
              <a:t>	blant </a:t>
            </a:r>
            <a:r>
              <a:rPr lang="nb-NO" sz="1900" i="1" dirty="0">
                <a:solidFill>
                  <a:srgbClr val="002060"/>
                </a:solidFill>
              </a:rPr>
              <a:t>Eidsvolls </a:t>
            </a:r>
            <a:r>
              <a:rPr lang="nb-NO" sz="1900" i="1" dirty="0" err="1">
                <a:solidFill>
                  <a:srgbClr val="002060"/>
                </a:solidFill>
              </a:rPr>
              <a:t>grønnende</a:t>
            </a:r>
            <a:r>
              <a:rPr lang="nb-NO" sz="1900" i="1" dirty="0">
                <a:solidFill>
                  <a:srgbClr val="002060"/>
                </a:solidFill>
              </a:rPr>
              <a:t> trær.</a:t>
            </a:r>
            <a:endParaRPr lang="nb-NO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1900" i="1" dirty="0" smtClean="0">
                <a:solidFill>
                  <a:srgbClr val="002060"/>
                </a:solidFill>
              </a:rPr>
              <a:t>	Men </a:t>
            </a:r>
            <a:r>
              <a:rPr lang="nb-NO" sz="1900" i="1" dirty="0">
                <a:solidFill>
                  <a:srgbClr val="002060"/>
                </a:solidFill>
              </a:rPr>
              <a:t>nettopp i denne timen</a:t>
            </a:r>
            <a:endParaRPr lang="nb-NO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1900" i="1" dirty="0" smtClean="0">
                <a:solidFill>
                  <a:srgbClr val="002060"/>
                </a:solidFill>
              </a:rPr>
              <a:t>	vet </a:t>
            </a:r>
            <a:r>
              <a:rPr lang="nb-NO" sz="1900" i="1" dirty="0">
                <a:solidFill>
                  <a:srgbClr val="002060"/>
                </a:solidFill>
              </a:rPr>
              <a:t>vi hva frihet er</a:t>
            </a:r>
            <a:r>
              <a:rPr lang="nb-NO" sz="1900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nb-NO" sz="2100" i="1" dirty="0"/>
          </a:p>
          <a:p>
            <a:r>
              <a:rPr lang="nb-NO" sz="2400" dirty="0" smtClean="0"/>
              <a:t>Ble drept i 1943 som journalist i et britisk bombefly over Berlin</a:t>
            </a:r>
            <a:r>
              <a:rPr lang="nb-NO" sz="2400" i="1" dirty="0"/>
              <a:t>  </a:t>
            </a:r>
            <a:r>
              <a:rPr lang="nb-NO" i="1" dirty="0"/>
              <a:t>                 	</a:t>
            </a:r>
            <a:r>
              <a:rPr lang="nb-NO" dirty="0"/>
              <a:t> 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91" y="2775686"/>
            <a:ext cx="3207982" cy="21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Krigslyrikk </a:t>
            </a:r>
            <a:r>
              <a:rPr lang="nb-NO" sz="4000" b="1" dirty="0" smtClean="0"/>
              <a:t>1940-1945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3500" dirty="0"/>
              <a:t>Inger Hagerup levde i eksil i Sverige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3500" dirty="0"/>
              <a:t>Skrev diktet «Aust-Vågøy» i 1941 </a:t>
            </a:r>
            <a:endParaRPr lang="nb-NO" sz="35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3500" dirty="0" smtClean="0"/>
              <a:t>Reaksjon </a:t>
            </a:r>
            <a:r>
              <a:rPr lang="nb-NO" sz="3500" dirty="0"/>
              <a:t>på nazistenes herjinger i Lofoten</a:t>
            </a:r>
          </a:p>
          <a:p>
            <a:r>
              <a:rPr lang="nb-NO" sz="3500" dirty="0" smtClean="0"/>
              <a:t>Diktet sirkulerte anonymt og i skjul for nazistene</a:t>
            </a:r>
          </a:p>
          <a:p>
            <a:pPr marL="0" indent="0">
              <a:buNone/>
            </a:pPr>
            <a:r>
              <a:rPr lang="nb-NO" i="1" dirty="0" smtClean="0"/>
              <a:t>	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nb-NO" i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>
                <a:solidFill>
                  <a:srgbClr val="002060"/>
                </a:solidFill>
              </a:rPr>
              <a:t>	</a:t>
            </a:r>
            <a:r>
              <a:rPr lang="nb-NO" i="1" dirty="0" smtClean="0">
                <a:solidFill>
                  <a:srgbClr val="002060"/>
                </a:solidFill>
              </a:rPr>
              <a:t>De </a:t>
            </a:r>
            <a:r>
              <a:rPr lang="nb-NO" i="1" dirty="0">
                <a:solidFill>
                  <a:srgbClr val="002060"/>
                </a:solidFill>
              </a:rPr>
              <a:t>brente våre gårder.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De </a:t>
            </a:r>
            <a:r>
              <a:rPr lang="nb-NO" i="1" dirty="0">
                <a:solidFill>
                  <a:srgbClr val="002060"/>
                </a:solidFill>
              </a:rPr>
              <a:t>drepte våre menn.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La </a:t>
            </a:r>
            <a:r>
              <a:rPr lang="nb-NO" i="1" dirty="0">
                <a:solidFill>
                  <a:srgbClr val="002060"/>
                </a:solidFill>
              </a:rPr>
              <a:t>våre hjerter hamre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det </a:t>
            </a:r>
            <a:r>
              <a:rPr lang="nb-NO" i="1" dirty="0">
                <a:solidFill>
                  <a:srgbClr val="002060"/>
                </a:solidFill>
              </a:rPr>
              <a:t>om og om igjen.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>
                <a:solidFill>
                  <a:srgbClr val="002060"/>
                </a:solidFill>
              </a:rPr>
              <a:t>                                         	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La </a:t>
            </a:r>
            <a:r>
              <a:rPr lang="nb-NO" i="1" dirty="0">
                <a:solidFill>
                  <a:srgbClr val="002060"/>
                </a:solidFill>
              </a:rPr>
              <a:t>våre hjerter hugge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med </a:t>
            </a:r>
            <a:r>
              <a:rPr lang="nb-NO" i="1" dirty="0">
                <a:solidFill>
                  <a:srgbClr val="002060"/>
                </a:solidFill>
              </a:rPr>
              <a:t>harde, vonde slag: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De </a:t>
            </a:r>
            <a:r>
              <a:rPr lang="nb-NO" i="1" dirty="0">
                <a:solidFill>
                  <a:srgbClr val="002060"/>
                </a:solidFill>
              </a:rPr>
              <a:t>brente våre gårder.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De </a:t>
            </a:r>
            <a:r>
              <a:rPr lang="nb-NO" i="1" dirty="0">
                <a:solidFill>
                  <a:srgbClr val="002060"/>
                </a:solidFill>
              </a:rPr>
              <a:t>gjorde det i dag.</a:t>
            </a:r>
            <a:endParaRPr lang="nb-NO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20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Knut Hamsuns Hitler-nekrolog </a:t>
            </a:r>
            <a:br>
              <a:rPr lang="nb-NO" b="1" dirty="0" smtClean="0"/>
            </a:br>
            <a:r>
              <a:rPr lang="nb-NO" sz="4000" b="1" dirty="0" smtClean="0"/>
              <a:t>Aftenposten 7. mai 1945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i="1" dirty="0" smtClean="0"/>
              <a:t>	</a:t>
            </a:r>
            <a:r>
              <a:rPr lang="nb-NO" sz="3000" i="1" dirty="0" smtClean="0">
                <a:solidFill>
                  <a:srgbClr val="002060"/>
                </a:solidFill>
              </a:rPr>
              <a:t>Jeg </a:t>
            </a:r>
            <a:r>
              <a:rPr lang="nb-NO" sz="3000" i="1" dirty="0">
                <a:solidFill>
                  <a:srgbClr val="002060"/>
                </a:solidFill>
              </a:rPr>
              <a:t>er ikke verdig til at tale </a:t>
            </a:r>
            <a:r>
              <a:rPr lang="nb-NO" sz="3000" i="1" dirty="0" err="1">
                <a:solidFill>
                  <a:srgbClr val="002060"/>
                </a:solidFill>
              </a:rPr>
              <a:t>høirøstet</a:t>
            </a:r>
            <a:r>
              <a:rPr lang="nb-NO" sz="3000" i="1" dirty="0">
                <a:solidFill>
                  <a:srgbClr val="002060"/>
                </a:solidFill>
              </a:rPr>
              <a:t> om Adolf </a:t>
            </a:r>
            <a:r>
              <a:rPr lang="nb-NO" sz="3000" i="1" dirty="0" smtClean="0">
                <a:solidFill>
                  <a:srgbClr val="002060"/>
                </a:solidFill>
              </a:rPr>
              <a:t>	Hitler</a:t>
            </a:r>
            <a:r>
              <a:rPr lang="nb-NO" sz="3000" i="1" dirty="0">
                <a:solidFill>
                  <a:srgbClr val="002060"/>
                </a:solidFill>
              </a:rPr>
              <a:t>, og til nogen sentimental Rørelse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indbyder</a:t>
            </a:r>
            <a:r>
              <a:rPr lang="nb-NO" sz="3000" i="1" dirty="0" smtClean="0">
                <a:solidFill>
                  <a:srgbClr val="002060"/>
                </a:solidFill>
              </a:rPr>
              <a:t> </a:t>
            </a:r>
            <a:r>
              <a:rPr lang="nb-NO" sz="3000" i="1" dirty="0">
                <a:solidFill>
                  <a:srgbClr val="002060"/>
                </a:solidFill>
              </a:rPr>
              <a:t>hans Liv og Gjerning ikke. Han var en </a:t>
            </a:r>
            <a:r>
              <a:rPr lang="nb-NO" sz="3000" i="1" dirty="0" smtClean="0">
                <a:solidFill>
                  <a:srgbClr val="002060"/>
                </a:solidFill>
              </a:rPr>
              <a:t>	Kriger</a:t>
            </a:r>
            <a:r>
              <a:rPr lang="nb-NO" sz="3000" i="1" dirty="0">
                <a:solidFill>
                  <a:srgbClr val="002060"/>
                </a:solidFill>
              </a:rPr>
              <a:t>, en Kriger for Menneskeheten og en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Forkynder</a:t>
            </a:r>
            <a:r>
              <a:rPr lang="nb-NO" sz="3000" i="1" dirty="0" smtClean="0">
                <a:solidFill>
                  <a:srgbClr val="002060"/>
                </a:solidFill>
              </a:rPr>
              <a:t> </a:t>
            </a:r>
            <a:r>
              <a:rPr lang="nb-NO" sz="3000" i="1" dirty="0">
                <a:solidFill>
                  <a:srgbClr val="002060"/>
                </a:solidFill>
              </a:rPr>
              <a:t>av Evangeliet om </a:t>
            </a:r>
            <a:r>
              <a:rPr lang="nb-NO" sz="3000" i="1" dirty="0" err="1">
                <a:solidFill>
                  <a:srgbClr val="002060"/>
                </a:solidFill>
              </a:rPr>
              <a:t>Ret</a:t>
            </a:r>
            <a:r>
              <a:rPr lang="nb-NO" sz="3000" i="1" dirty="0">
                <a:solidFill>
                  <a:srgbClr val="002060"/>
                </a:solidFill>
              </a:rPr>
              <a:t> for alle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Nationer</a:t>
            </a:r>
            <a:r>
              <a:rPr lang="nb-NO" sz="3000" i="1" dirty="0">
                <a:solidFill>
                  <a:srgbClr val="002060"/>
                </a:solidFill>
              </a:rPr>
              <a:t>. Han var en </a:t>
            </a:r>
            <a:r>
              <a:rPr lang="nb-NO" sz="3000" i="1" dirty="0" err="1">
                <a:solidFill>
                  <a:srgbClr val="002060"/>
                </a:solidFill>
              </a:rPr>
              <a:t>reformatisk</a:t>
            </a:r>
            <a:r>
              <a:rPr lang="nb-NO" sz="3000" i="1" dirty="0">
                <a:solidFill>
                  <a:srgbClr val="002060"/>
                </a:solidFill>
              </a:rPr>
              <a:t> Skikkelse av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høieste</a:t>
            </a:r>
            <a:r>
              <a:rPr lang="nb-NO" sz="3000" i="1" dirty="0" smtClean="0">
                <a:solidFill>
                  <a:srgbClr val="002060"/>
                </a:solidFill>
              </a:rPr>
              <a:t> </a:t>
            </a:r>
            <a:r>
              <a:rPr lang="nb-NO" sz="3000" i="1" dirty="0">
                <a:solidFill>
                  <a:srgbClr val="002060"/>
                </a:solidFill>
              </a:rPr>
              <a:t>Rang, og hans historiske Skjebne var </a:t>
            </a:r>
            <a:r>
              <a:rPr lang="nb-NO" sz="3000" i="1" dirty="0" smtClean="0">
                <a:solidFill>
                  <a:srgbClr val="002060"/>
                </a:solidFill>
              </a:rPr>
              <a:t>	den</a:t>
            </a:r>
            <a:r>
              <a:rPr lang="nb-NO" sz="3000" i="1" dirty="0">
                <a:solidFill>
                  <a:srgbClr val="002060"/>
                </a:solidFill>
              </a:rPr>
              <a:t>, at han virket i en Tid av den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eksempelløseste</a:t>
            </a:r>
            <a:r>
              <a:rPr lang="nb-NO" sz="3000" i="1" dirty="0" smtClean="0">
                <a:solidFill>
                  <a:srgbClr val="002060"/>
                </a:solidFill>
              </a:rPr>
              <a:t> </a:t>
            </a:r>
            <a:r>
              <a:rPr lang="nb-NO" sz="3000" i="1" dirty="0" err="1">
                <a:solidFill>
                  <a:srgbClr val="002060"/>
                </a:solidFill>
              </a:rPr>
              <a:t>Raahet</a:t>
            </a:r>
            <a:r>
              <a:rPr lang="nb-NO" sz="3000" i="1" dirty="0">
                <a:solidFill>
                  <a:srgbClr val="002060"/>
                </a:solidFill>
              </a:rPr>
              <a:t> som </a:t>
            </a:r>
            <a:r>
              <a:rPr lang="nb-NO" sz="3000" i="1" dirty="0" err="1">
                <a:solidFill>
                  <a:srgbClr val="002060"/>
                </a:solidFill>
              </a:rPr>
              <a:t>tilslut</a:t>
            </a:r>
            <a:r>
              <a:rPr lang="nb-NO" sz="3000" i="1" dirty="0">
                <a:solidFill>
                  <a:srgbClr val="002060"/>
                </a:solidFill>
              </a:rPr>
              <a:t> </a:t>
            </a:r>
            <a:r>
              <a:rPr lang="nb-NO" sz="3000" i="1" dirty="0" err="1">
                <a:solidFill>
                  <a:srgbClr val="002060"/>
                </a:solidFill>
              </a:rPr>
              <a:t>fældte</a:t>
            </a:r>
            <a:r>
              <a:rPr lang="nb-NO" sz="3000" i="1" dirty="0">
                <a:solidFill>
                  <a:srgbClr val="002060"/>
                </a:solidFill>
              </a:rPr>
              <a:t> </a:t>
            </a:r>
            <a:r>
              <a:rPr lang="nb-NO" sz="3000" i="1" dirty="0" smtClean="0">
                <a:solidFill>
                  <a:srgbClr val="002060"/>
                </a:solidFill>
              </a:rPr>
              <a:t>	ham</a:t>
            </a:r>
            <a:r>
              <a:rPr lang="nb-NO" sz="3000" i="1" dirty="0">
                <a:solidFill>
                  <a:srgbClr val="002060"/>
                </a:solidFill>
              </a:rPr>
              <a:t>. Slik tør den </a:t>
            </a:r>
            <a:r>
              <a:rPr lang="nb-NO" sz="3000" i="1" dirty="0" err="1">
                <a:solidFill>
                  <a:srgbClr val="002060"/>
                </a:solidFill>
              </a:rPr>
              <a:t>almindelige</a:t>
            </a:r>
            <a:r>
              <a:rPr lang="nb-NO" sz="3000" i="1" dirty="0">
                <a:solidFill>
                  <a:srgbClr val="002060"/>
                </a:solidFill>
              </a:rPr>
              <a:t> Vesteuropeer se </a:t>
            </a:r>
            <a:r>
              <a:rPr lang="nb-NO" sz="3000" i="1" dirty="0" smtClean="0">
                <a:solidFill>
                  <a:srgbClr val="002060"/>
                </a:solidFill>
              </a:rPr>
              <a:t>	på </a:t>
            </a:r>
            <a:r>
              <a:rPr lang="nb-NO" sz="3000" i="1" dirty="0">
                <a:solidFill>
                  <a:srgbClr val="002060"/>
                </a:solidFill>
              </a:rPr>
              <a:t>Adolf Hitler, og vi, hans nære </a:t>
            </a:r>
            <a:r>
              <a:rPr lang="nb-NO" sz="3000" i="1" dirty="0" err="1">
                <a:solidFill>
                  <a:srgbClr val="002060"/>
                </a:solidFill>
              </a:rPr>
              <a:t>Tilhængere</a:t>
            </a:r>
            <a:r>
              <a:rPr lang="nb-NO" sz="3000" i="1" dirty="0">
                <a:solidFill>
                  <a:srgbClr val="002060"/>
                </a:solidFill>
              </a:rPr>
              <a:t>,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bøier</a:t>
            </a:r>
            <a:r>
              <a:rPr lang="nb-NO" sz="3000" i="1" dirty="0" smtClean="0">
                <a:solidFill>
                  <a:srgbClr val="002060"/>
                </a:solidFill>
              </a:rPr>
              <a:t> </a:t>
            </a:r>
            <a:r>
              <a:rPr lang="nb-NO" sz="3000" i="1" dirty="0">
                <a:solidFill>
                  <a:srgbClr val="002060"/>
                </a:solidFill>
              </a:rPr>
              <a:t>nu </a:t>
            </a:r>
            <a:r>
              <a:rPr lang="nb-NO" sz="3000" i="1" dirty="0" err="1">
                <a:solidFill>
                  <a:srgbClr val="002060"/>
                </a:solidFill>
              </a:rPr>
              <a:t>vaare</a:t>
            </a:r>
            <a:r>
              <a:rPr lang="nb-NO" sz="3000" i="1" dirty="0">
                <a:solidFill>
                  <a:srgbClr val="002060"/>
                </a:solidFill>
              </a:rPr>
              <a:t> Hoder ved hans Død</a:t>
            </a:r>
            <a:r>
              <a:rPr lang="nb-NO" sz="3000" i="1" dirty="0" smtClean="0">
                <a:solidFill>
                  <a:srgbClr val="002060"/>
                </a:solidFill>
              </a:rPr>
              <a:t>.</a:t>
            </a:r>
            <a:endParaRPr lang="nb-NO" sz="3000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8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Krigsoppgjør i romaner og noveller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600" dirty="0" smtClean="0"/>
              <a:t>Nini </a:t>
            </a:r>
            <a:r>
              <a:rPr lang="nb-NO" sz="3600" dirty="0"/>
              <a:t>Roll </a:t>
            </a:r>
            <a:r>
              <a:rPr lang="nb-NO" sz="3600" dirty="0" smtClean="0"/>
              <a:t>Anker: </a:t>
            </a:r>
          </a:p>
          <a:p>
            <a:pPr lvl="1"/>
            <a:r>
              <a:rPr lang="nb-NO" i="1" dirty="0" smtClean="0"/>
              <a:t>Kvinnen </a:t>
            </a:r>
            <a:r>
              <a:rPr lang="nb-NO" i="1" dirty="0"/>
              <a:t>og den svarte fuglen</a:t>
            </a:r>
            <a:r>
              <a:rPr lang="nb-NO" dirty="0"/>
              <a:t> </a:t>
            </a:r>
            <a:r>
              <a:rPr lang="nb-NO" dirty="0" smtClean="0"/>
              <a:t>(roman, 1945)</a:t>
            </a:r>
          </a:p>
          <a:p>
            <a:r>
              <a:rPr lang="nb-NO" sz="3600" dirty="0" smtClean="0"/>
              <a:t>Torborg Nedreaas: </a:t>
            </a:r>
          </a:p>
          <a:p>
            <a:pPr lvl="1"/>
            <a:r>
              <a:rPr lang="nb-NO" i="1" dirty="0" smtClean="0"/>
              <a:t>Bak skapet står øksen </a:t>
            </a:r>
            <a:r>
              <a:rPr lang="nb-NO" dirty="0" smtClean="0"/>
              <a:t>(noveller, 1945)</a:t>
            </a:r>
          </a:p>
          <a:p>
            <a:r>
              <a:rPr lang="nb-NO" sz="3600" dirty="0"/>
              <a:t>Sigurd Hoel: </a:t>
            </a:r>
            <a:endParaRPr lang="nb-NO" sz="3600" dirty="0" smtClean="0"/>
          </a:p>
          <a:p>
            <a:pPr lvl="1"/>
            <a:r>
              <a:rPr lang="nb-NO" i="1" dirty="0" smtClean="0"/>
              <a:t>Møte </a:t>
            </a:r>
            <a:r>
              <a:rPr lang="nb-NO" i="1" dirty="0"/>
              <a:t>ved Milepælen</a:t>
            </a:r>
            <a:r>
              <a:rPr lang="nb-NO" dirty="0"/>
              <a:t> </a:t>
            </a:r>
            <a:r>
              <a:rPr lang="nb-NO" dirty="0" smtClean="0"/>
              <a:t>(roman, 1947</a:t>
            </a:r>
            <a:r>
              <a:rPr lang="nb-NO" dirty="0"/>
              <a:t>) </a:t>
            </a:r>
          </a:p>
          <a:p>
            <a:r>
              <a:rPr lang="nb-NO" sz="3600" dirty="0"/>
              <a:t>Kåre Holt: </a:t>
            </a:r>
            <a:endParaRPr lang="nb-NO" sz="3600" dirty="0" smtClean="0"/>
          </a:p>
          <a:p>
            <a:pPr lvl="1"/>
            <a:r>
              <a:rPr lang="nb-NO" i="1" dirty="0" smtClean="0"/>
              <a:t>Det </a:t>
            </a:r>
            <a:r>
              <a:rPr lang="nb-NO" i="1" dirty="0"/>
              <a:t>store veiskillet</a:t>
            </a:r>
            <a:r>
              <a:rPr lang="nb-NO" dirty="0"/>
              <a:t> </a:t>
            </a:r>
            <a:r>
              <a:rPr lang="nb-NO" dirty="0" smtClean="0"/>
              <a:t>(roman, 1949</a:t>
            </a:r>
            <a:r>
              <a:rPr lang="nb-NO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984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4900" b="1" dirty="0" smtClean="0"/>
              <a:t>Modernistisk </a:t>
            </a:r>
            <a:r>
              <a:rPr lang="nb-NO" sz="4900" b="1" dirty="0"/>
              <a:t>og </a:t>
            </a:r>
            <a:r>
              <a:rPr lang="nb-NO" sz="4900" b="1" dirty="0" smtClean="0"/>
              <a:t>tradisjonell linje </a:t>
            </a:r>
            <a:r>
              <a:rPr lang="nb-NO" b="1" dirty="0"/>
              <a:t/>
            </a:r>
            <a:br>
              <a:rPr lang="nb-NO" b="1" dirty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4000" dirty="0" smtClean="0"/>
              <a:t>Norsk litteratur i etterkrigstiden</a:t>
            </a:r>
          </a:p>
          <a:p>
            <a:pPr lvl="1"/>
            <a:r>
              <a:rPr lang="nb-NO" dirty="0" smtClean="0">
                <a:solidFill>
                  <a:srgbClr val="002060"/>
                </a:solidFill>
              </a:rPr>
              <a:t>Modernistisk retning </a:t>
            </a:r>
          </a:p>
          <a:p>
            <a:pPr lvl="2"/>
            <a:r>
              <a:rPr lang="nb-NO" i="1" dirty="0"/>
              <a:t>e</a:t>
            </a:r>
            <a:r>
              <a:rPr lang="nb-NO" i="1" dirty="0" smtClean="0"/>
              <a:t>ksperimenterende språk og form</a:t>
            </a:r>
          </a:p>
          <a:p>
            <a:pPr lvl="2"/>
            <a:endParaRPr lang="nb-NO" sz="2800" i="1" dirty="0" smtClean="0"/>
          </a:p>
          <a:p>
            <a:pPr lvl="1"/>
            <a:r>
              <a:rPr lang="nb-NO" dirty="0" smtClean="0">
                <a:solidFill>
                  <a:srgbClr val="002060"/>
                </a:solidFill>
              </a:rPr>
              <a:t>Tradisjonell retning </a:t>
            </a:r>
          </a:p>
          <a:p>
            <a:pPr lvl="2"/>
            <a:r>
              <a:rPr lang="nb-NO" i="1" dirty="0"/>
              <a:t>u</a:t>
            </a:r>
            <a:r>
              <a:rPr lang="nb-NO" i="1" dirty="0" smtClean="0"/>
              <a:t>niverselt språk </a:t>
            </a:r>
            <a:endParaRPr lang="nb-NO" i="1" dirty="0"/>
          </a:p>
          <a:p>
            <a:pPr lvl="2"/>
            <a:r>
              <a:rPr lang="nb-NO" i="1" dirty="0"/>
              <a:t>l</a:t>
            </a:r>
            <a:r>
              <a:rPr lang="nb-NO" i="1" dirty="0" smtClean="0"/>
              <a:t>ettfattelig form</a:t>
            </a:r>
          </a:p>
          <a:p>
            <a:pPr marL="914400" lvl="2" indent="0">
              <a:buNone/>
            </a:pPr>
            <a:endParaRPr lang="nb-NO" sz="2800" i="1" dirty="0" smtClean="0"/>
          </a:p>
          <a:p>
            <a:pPr lvl="2"/>
            <a:r>
              <a:rPr lang="nb-NO" sz="2800" dirty="0" smtClean="0"/>
              <a:t>Begge speiler viktige historiske hendelser</a:t>
            </a:r>
            <a:endParaRPr lang="nb-NO" sz="2800" dirty="0"/>
          </a:p>
          <a:p>
            <a:pPr lvl="2"/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27355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1950-tallets store romaner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Romaner i </a:t>
            </a:r>
            <a:r>
              <a:rPr lang="nb-NO" sz="3600" i="1" dirty="0" smtClean="0"/>
              <a:t>individpsykologisk</a:t>
            </a:r>
            <a:r>
              <a:rPr lang="nb-NO" sz="3600" dirty="0" smtClean="0"/>
              <a:t> tradisjon</a:t>
            </a:r>
          </a:p>
          <a:p>
            <a:pPr lvl="1"/>
            <a:r>
              <a:rPr lang="nb-NO" sz="3200" dirty="0" smtClean="0"/>
              <a:t>Johan Borgen: </a:t>
            </a:r>
            <a:r>
              <a:rPr lang="nb-NO" sz="3200" i="1" dirty="0" err="1" smtClean="0"/>
              <a:t>Lillelord</a:t>
            </a:r>
            <a:r>
              <a:rPr lang="nb-NO" sz="3200" dirty="0" smtClean="0"/>
              <a:t> (1955)</a:t>
            </a:r>
          </a:p>
          <a:p>
            <a:pPr lvl="1"/>
            <a:r>
              <a:rPr lang="nb-NO" sz="3200" dirty="0" smtClean="0"/>
              <a:t>Jens </a:t>
            </a:r>
            <a:r>
              <a:rPr lang="nb-NO" sz="3200" dirty="0"/>
              <a:t>Bjørneboe: </a:t>
            </a:r>
            <a:r>
              <a:rPr lang="nb-NO" sz="3200" i="1" dirty="0"/>
              <a:t>Jonas</a:t>
            </a:r>
            <a:r>
              <a:rPr lang="nb-NO" sz="3200" dirty="0"/>
              <a:t> (1955)</a:t>
            </a:r>
          </a:p>
          <a:p>
            <a:pPr lvl="1"/>
            <a:r>
              <a:rPr lang="nb-NO" sz="3200" dirty="0" smtClean="0"/>
              <a:t>Agnar Mykle: </a:t>
            </a:r>
            <a:r>
              <a:rPr lang="nb-NO" sz="3200" i="1" dirty="0" smtClean="0"/>
              <a:t>Sangen om den røde rubin </a:t>
            </a:r>
            <a:r>
              <a:rPr lang="nb-NO" sz="3200" dirty="0" smtClean="0"/>
              <a:t>(1956)</a:t>
            </a:r>
          </a:p>
          <a:p>
            <a:pPr lvl="1"/>
            <a:r>
              <a:rPr lang="nb-NO" sz="3200" dirty="0" smtClean="0"/>
              <a:t>Tarjei Vesaas: </a:t>
            </a:r>
            <a:r>
              <a:rPr lang="nb-NO" sz="3200" i="1" dirty="0" err="1" smtClean="0"/>
              <a:t>Fuglane</a:t>
            </a:r>
            <a:r>
              <a:rPr lang="nb-NO" sz="3200" dirty="0" smtClean="0"/>
              <a:t> (1957)</a:t>
            </a:r>
          </a:p>
          <a:p>
            <a:pPr lvl="1"/>
            <a:r>
              <a:rPr lang="nb-NO" sz="3200" dirty="0"/>
              <a:t>Torborg Nedreaas: </a:t>
            </a:r>
            <a:r>
              <a:rPr lang="nb-NO" sz="3200" i="1" dirty="0"/>
              <a:t>Musikk fra en blå brønn </a:t>
            </a:r>
            <a:r>
              <a:rPr lang="nb-NO" sz="3200" dirty="0"/>
              <a:t>(1960)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68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1950-tallet: </a:t>
            </a:r>
            <a:br>
              <a:rPr lang="nb-NO" b="1" dirty="0" smtClean="0"/>
            </a:br>
            <a:r>
              <a:rPr lang="nb-NO" b="1" dirty="0" smtClean="0"/>
              <a:t>de store debattenes tiår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Foreldreaksjonen mot samnorsk (</a:t>
            </a:r>
            <a:r>
              <a:rPr lang="nb-NO" dirty="0" smtClean="0"/>
              <a:t>1951---)</a:t>
            </a:r>
            <a:endParaRPr lang="nb-NO" dirty="0"/>
          </a:p>
          <a:p>
            <a:r>
              <a:rPr lang="nb-NO" dirty="0" err="1" smtClean="0"/>
              <a:t>Helvetesdebatten</a:t>
            </a:r>
            <a:r>
              <a:rPr lang="nb-NO" dirty="0" smtClean="0"/>
              <a:t> (1953---)</a:t>
            </a:r>
          </a:p>
          <a:p>
            <a:pPr lvl="1"/>
            <a:r>
              <a:rPr lang="nb-NO" dirty="0" smtClean="0"/>
              <a:t>Ole Hallesbys radiopreken skapte </a:t>
            </a:r>
            <a:r>
              <a:rPr lang="nb-NO" dirty="0" err="1" smtClean="0"/>
              <a:t>helvetesangst</a:t>
            </a:r>
            <a:endParaRPr lang="nb-NO" dirty="0" smtClean="0"/>
          </a:p>
          <a:p>
            <a:r>
              <a:rPr lang="nb-NO" dirty="0" smtClean="0"/>
              <a:t>Tungetaledebatten (1953---)</a:t>
            </a:r>
          </a:p>
          <a:p>
            <a:pPr lvl="1"/>
            <a:r>
              <a:rPr lang="nb-NO" dirty="0" smtClean="0"/>
              <a:t>Arnulf Øverlands kritikk av modernistisk lyrikk</a:t>
            </a:r>
          </a:p>
          <a:p>
            <a:r>
              <a:rPr lang="nb-NO" dirty="0" smtClean="0"/>
              <a:t>Mykle-saken (1957)</a:t>
            </a:r>
          </a:p>
          <a:p>
            <a:pPr lvl="1"/>
            <a:r>
              <a:rPr lang="nb-NO" dirty="0"/>
              <a:t>r</a:t>
            </a:r>
            <a:r>
              <a:rPr lang="nb-NO" dirty="0" smtClean="0"/>
              <a:t>ettssak mot Agnar Mykles bok </a:t>
            </a:r>
            <a:r>
              <a:rPr lang="nb-NO" i="1" dirty="0" smtClean="0"/>
              <a:t>Sangen om den røde rubin</a:t>
            </a:r>
          </a:p>
        </p:txBody>
      </p:sp>
    </p:spTree>
    <p:extLst>
      <p:ext uri="{BB962C8B-B14F-4D97-AF65-F5344CB8AC3E}">
        <p14:creationId xmlns:p14="http://schemas.microsoft.com/office/powerpoint/2010/main" val="22226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Mykle-saken 1957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Sak: Agnar Mykles roman </a:t>
            </a:r>
            <a:r>
              <a:rPr lang="nb-NO" sz="2400" i="1" dirty="0" smtClean="0"/>
              <a:t>Sangen om den røde rubin </a:t>
            </a:r>
            <a:r>
              <a:rPr lang="nb-NO" sz="2400" dirty="0" smtClean="0"/>
              <a:t>anklaget for</a:t>
            </a:r>
            <a:r>
              <a:rPr lang="nb-NO" sz="2400" dirty="0"/>
              <a:t> </a:t>
            </a:r>
            <a:r>
              <a:rPr lang="nb-NO" sz="2400" dirty="0" smtClean="0"/>
              <a:t>pornografisk motiv og bruk av levende modeller</a:t>
            </a:r>
            <a:endParaRPr lang="nb-NO" sz="1900" dirty="0" smtClean="0"/>
          </a:p>
          <a:p>
            <a:r>
              <a:rPr lang="nb-NO" sz="2400" dirty="0" smtClean="0"/>
              <a:t>Rettssak i Høyesterett, </a:t>
            </a:r>
            <a:r>
              <a:rPr lang="nb-NO" sz="2400" dirty="0"/>
              <a:t>f</a:t>
            </a:r>
            <a:r>
              <a:rPr lang="nb-NO" sz="2400" dirty="0" smtClean="0"/>
              <a:t>orfatteren frifunnet</a:t>
            </a:r>
          </a:p>
          <a:p>
            <a:r>
              <a:rPr lang="nb-NO" sz="2400" dirty="0" smtClean="0"/>
              <a:t>Støttet av forfatterkollegaer</a:t>
            </a:r>
          </a:p>
          <a:p>
            <a:r>
              <a:rPr lang="nb-NO" sz="2400" dirty="0" smtClean="0"/>
              <a:t>Viktig spørsmål: skal moral bestemme over kunst?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8" y="3989773"/>
            <a:ext cx="2431648" cy="20237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19" y="3979931"/>
            <a:ext cx="2130136" cy="20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Politisk ungdomsopprør </a:t>
            </a:r>
            <a:br>
              <a:rPr lang="nb-NO" b="1" dirty="0" smtClean="0"/>
            </a:br>
            <a:r>
              <a:rPr lang="nb-NO" b="1" dirty="0" smtClean="0"/>
              <a:t>på 1960- og 1970-tallet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Bakgrunn for politisk ungdomsopprør på 1970-tallet:</a:t>
            </a:r>
          </a:p>
          <a:p>
            <a:pPr lvl="1"/>
            <a:r>
              <a:rPr lang="nb-NO" dirty="0"/>
              <a:t>r</a:t>
            </a:r>
            <a:r>
              <a:rPr lang="nb-NO" dirty="0" smtClean="0"/>
              <a:t>eaksjon på konformitet i etterkrigstiden</a:t>
            </a:r>
          </a:p>
          <a:p>
            <a:pPr lvl="1"/>
            <a:r>
              <a:rPr lang="nb-NO" dirty="0"/>
              <a:t>h</a:t>
            </a:r>
            <a:r>
              <a:rPr lang="nb-NO" dirty="0" smtClean="0"/>
              <a:t>ippie-bevegelse på 1960-tallet</a:t>
            </a:r>
          </a:p>
          <a:p>
            <a:pPr lvl="1"/>
            <a:r>
              <a:rPr lang="nb-NO" dirty="0"/>
              <a:t>s</a:t>
            </a:r>
            <a:r>
              <a:rPr lang="nb-NO" dirty="0" smtClean="0"/>
              <a:t>tudentopprør i Paris i 1968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ange studenter (god studiestøtteordning)</a:t>
            </a:r>
          </a:p>
          <a:p>
            <a:pPr lvl="1"/>
            <a:r>
              <a:rPr lang="nb-NO" dirty="0"/>
              <a:t>d</a:t>
            </a:r>
            <a:r>
              <a:rPr lang="nb-NO" dirty="0" smtClean="0"/>
              <a:t>ebatt om medlemskap i EF (EU) i 1972</a:t>
            </a:r>
          </a:p>
          <a:p>
            <a:pPr lvl="1"/>
            <a:r>
              <a:rPr lang="nb-NO" dirty="0"/>
              <a:t>ø</a:t>
            </a:r>
            <a:r>
              <a:rPr lang="nb-NO" dirty="0" smtClean="0"/>
              <a:t>kende miljøbevissthet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6756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b="1" dirty="0" smtClean="0"/>
              <a:t>1970-tallet: Sosialrealisme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Litteraturen på 1970-tallet: </a:t>
            </a:r>
            <a:r>
              <a:rPr lang="nb-NO" i="1" dirty="0" smtClean="0"/>
              <a:t>sosialrealisme</a:t>
            </a:r>
          </a:p>
          <a:p>
            <a:r>
              <a:rPr lang="nb-NO" dirty="0" smtClean="0"/>
              <a:t>Likhetstrekk </a:t>
            </a:r>
            <a:r>
              <a:rPr lang="nb-NO" dirty="0"/>
              <a:t>mellom </a:t>
            </a:r>
            <a:r>
              <a:rPr lang="nb-NO" i="1" dirty="0"/>
              <a:t>sosialrealismen</a:t>
            </a:r>
            <a:r>
              <a:rPr lang="nb-NO" dirty="0"/>
              <a:t> og </a:t>
            </a:r>
            <a:r>
              <a:rPr lang="nb-NO" i="1" dirty="0"/>
              <a:t>realismen</a:t>
            </a:r>
            <a:r>
              <a:rPr lang="nb-NO" dirty="0"/>
              <a:t> (1870- og 80-tallet</a:t>
            </a:r>
            <a:r>
              <a:rPr lang="nb-NO" dirty="0" smtClean="0"/>
              <a:t>)</a:t>
            </a:r>
          </a:p>
          <a:p>
            <a:pPr lvl="1"/>
            <a:r>
              <a:rPr lang="nb-NO" dirty="0"/>
              <a:t>t</a:t>
            </a:r>
            <a:r>
              <a:rPr lang="nb-NO" dirty="0" smtClean="0"/>
              <a:t>endenslitteratur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ål: Politisk og holdningsmessig endring</a:t>
            </a:r>
          </a:p>
          <a:p>
            <a:r>
              <a:rPr lang="nb-NO" dirty="0"/>
              <a:t>Hovedretninger innenfor sosialrealismen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eministisk </a:t>
            </a:r>
            <a:r>
              <a:rPr lang="nb-NO" dirty="0"/>
              <a:t>litteratur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arxistisk </a:t>
            </a:r>
            <a:r>
              <a:rPr lang="nb-NO" dirty="0"/>
              <a:t>litteratur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18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1970-tallet: Sosialrealisme (forts.)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Klare krav til </a:t>
            </a:r>
            <a:r>
              <a:rPr lang="nb-NO" sz="4000" dirty="0"/>
              <a:t>s</a:t>
            </a:r>
            <a:r>
              <a:rPr lang="nb-NO" sz="4000" dirty="0" smtClean="0"/>
              <a:t>osialrealismens romaner: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ise </a:t>
            </a:r>
            <a:r>
              <a:rPr lang="nb-NO" dirty="0"/>
              <a:t>helter i </a:t>
            </a:r>
            <a:r>
              <a:rPr lang="nb-NO" dirty="0" smtClean="0"/>
              <a:t>problematiske situasjoner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ise at problemene skyldtes samfunns-organiseringen</a:t>
            </a:r>
          </a:p>
          <a:p>
            <a:pPr lvl="1"/>
            <a:r>
              <a:rPr lang="nb-NO" dirty="0"/>
              <a:t>h</a:t>
            </a:r>
            <a:r>
              <a:rPr lang="nb-NO" dirty="0" smtClean="0"/>
              <a:t>eltene </a:t>
            </a:r>
            <a:r>
              <a:rPr lang="nb-NO" dirty="0"/>
              <a:t>skulle </a:t>
            </a:r>
            <a:r>
              <a:rPr lang="nb-NO" dirty="0" smtClean="0"/>
              <a:t>kritisere samfunnet</a:t>
            </a:r>
          </a:p>
          <a:p>
            <a:pPr lvl="1"/>
            <a:r>
              <a:rPr lang="nb-NO" dirty="0" smtClean="0"/>
              <a:t>vise konkret </a:t>
            </a:r>
            <a:r>
              <a:rPr lang="nb-NO" dirty="0"/>
              <a:t>handling som kunne </a:t>
            </a:r>
            <a:r>
              <a:rPr lang="nb-NO" dirty="0" smtClean="0"/>
              <a:t>bedre forholdet </a:t>
            </a:r>
          </a:p>
        </p:txBody>
      </p:sp>
    </p:spTree>
    <p:extLst>
      <p:ext uri="{BB962C8B-B14F-4D97-AF65-F5344CB8AC3E}">
        <p14:creationId xmlns:p14="http://schemas.microsoft.com/office/powerpoint/2010/main" val="12442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1" dirty="0" smtClean="0"/>
              <a:t>1970-tallet: Sosialrealisme </a:t>
            </a:r>
            <a:r>
              <a:rPr lang="nb-NO" sz="4000" b="1" dirty="0"/>
              <a:t>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600" dirty="0" smtClean="0"/>
              <a:t>Feministisk litteratur: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iser at maktstrukturer i samfunnet holdt kvinner nede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nspirert av forfattere som Camilla Collett og Torborg </a:t>
            </a:r>
            <a:r>
              <a:rPr lang="nb-NO" dirty="0"/>
              <a:t>N</a:t>
            </a:r>
            <a:r>
              <a:rPr lang="nb-NO" dirty="0" smtClean="0"/>
              <a:t>edreaas</a:t>
            </a:r>
          </a:p>
          <a:p>
            <a:r>
              <a:rPr lang="nb-NO" sz="3600" dirty="0" smtClean="0"/>
              <a:t>Feministiske forfattere:</a:t>
            </a:r>
          </a:p>
          <a:p>
            <a:pPr lvl="1"/>
            <a:r>
              <a:rPr lang="nb-NO" dirty="0" smtClean="0"/>
              <a:t>Bjørg Vik</a:t>
            </a:r>
          </a:p>
          <a:p>
            <a:pPr lvl="1"/>
            <a:r>
              <a:rPr lang="nb-NO" dirty="0" smtClean="0"/>
              <a:t>Liv Køltzow</a:t>
            </a:r>
          </a:p>
          <a:p>
            <a:pPr lvl="1"/>
            <a:r>
              <a:rPr lang="nb-NO" dirty="0" smtClean="0"/>
              <a:t>Gerd Brantenberg</a:t>
            </a:r>
          </a:p>
          <a:p>
            <a:pPr lvl="1"/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1477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/>
              <a:t>1970-tallet:</a:t>
            </a:r>
            <a:br>
              <a:rPr lang="nb-NO" sz="3600" b="1" dirty="0"/>
            </a:br>
            <a:r>
              <a:rPr lang="nb-NO" sz="3600" b="1" dirty="0"/>
              <a:t>Sosialrealisme (forts.)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Marxistisk litteratur:</a:t>
            </a:r>
          </a:p>
          <a:p>
            <a:pPr lvl="1"/>
            <a:r>
              <a:rPr lang="nb-NO" dirty="0"/>
              <a:t>s</a:t>
            </a:r>
            <a:r>
              <a:rPr lang="nb-NO" dirty="0" smtClean="0"/>
              <a:t>olidarisk med arbeiderklassen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ange av forfatterne medlem av </a:t>
            </a:r>
            <a:r>
              <a:rPr lang="nb-NO" i="1" dirty="0" smtClean="0"/>
              <a:t>AKP (m-l)</a:t>
            </a:r>
          </a:p>
          <a:p>
            <a:pPr lvl="2"/>
            <a:r>
              <a:rPr lang="nb-NO" dirty="0" smtClean="0"/>
              <a:t>Arbeidernes </a:t>
            </a:r>
            <a:r>
              <a:rPr lang="nb-NO" dirty="0" err="1" smtClean="0"/>
              <a:t>kommunstiske</a:t>
            </a:r>
            <a:r>
              <a:rPr lang="nb-NO" dirty="0" smtClean="0"/>
              <a:t> parti, marxist-leninistene</a:t>
            </a:r>
          </a:p>
          <a:p>
            <a:pPr lvl="2"/>
            <a:endParaRPr lang="nb-NO" dirty="0" smtClean="0"/>
          </a:p>
          <a:p>
            <a:r>
              <a:rPr lang="nb-NO" sz="3600" dirty="0" smtClean="0"/>
              <a:t>Flere marxistiske forfattere kom fra Profil-gruppa</a:t>
            </a:r>
          </a:p>
          <a:p>
            <a:pPr lvl="1"/>
            <a:r>
              <a:rPr lang="nb-NO" dirty="0" smtClean="0"/>
              <a:t>Dag Solstad (eksempel)</a:t>
            </a:r>
          </a:p>
          <a:p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8430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Oppgjør med sosialrealismen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 smtClean="0"/>
              <a:t>1980-tallet: oppgjør med sosialrealismen</a:t>
            </a:r>
          </a:p>
          <a:p>
            <a:r>
              <a:rPr lang="nb-NO" sz="3600" dirty="0" smtClean="0"/>
              <a:t>Arbeiderklassen var ikke interessert!</a:t>
            </a:r>
          </a:p>
          <a:p>
            <a:r>
              <a:rPr lang="nb-NO" sz="3600" dirty="0" smtClean="0"/>
              <a:t>Dag Solstad: </a:t>
            </a:r>
          </a:p>
          <a:p>
            <a:pPr marL="0" indent="0">
              <a:buNone/>
            </a:pPr>
            <a:endParaRPr lang="nb-NO" sz="1800" dirty="0" smtClean="0"/>
          </a:p>
          <a:p>
            <a:pPr lvl="1"/>
            <a:r>
              <a:rPr lang="nb-NO" i="1" dirty="0" smtClean="0"/>
              <a:t>Gymnaslærer </a:t>
            </a:r>
            <a:r>
              <a:rPr lang="nb-NO" i="1" dirty="0"/>
              <a:t>P</a:t>
            </a:r>
            <a:r>
              <a:rPr lang="nb-NO" i="1" dirty="0" smtClean="0"/>
              <a:t>edersens beretning om den store politiske vekkelsen som har hjemsøkt vårt land </a:t>
            </a:r>
            <a:r>
              <a:rPr lang="nb-NO" dirty="0" smtClean="0"/>
              <a:t>(roman, 1982)</a:t>
            </a:r>
          </a:p>
        </p:txBody>
      </p:sp>
    </p:spTree>
    <p:extLst>
      <p:ext uri="{BB962C8B-B14F-4D97-AF65-F5344CB8AC3E}">
        <p14:creationId xmlns:p14="http://schemas.microsoft.com/office/powerpoint/2010/main" val="18338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Kjartan Fløgstad: </a:t>
            </a:r>
            <a:r>
              <a:rPr lang="nb-NO" b="1" i="1" dirty="0" smtClean="0"/>
              <a:t>sosialmodernist</a:t>
            </a:r>
            <a:endParaRPr lang="nb-NO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800" dirty="0" smtClean="0"/>
              <a:t>Kjartan Fløgstad: </a:t>
            </a:r>
          </a:p>
          <a:p>
            <a:pPr lvl="1"/>
            <a:r>
              <a:rPr lang="nb-NO" dirty="0"/>
              <a:t>k</a:t>
            </a:r>
            <a:r>
              <a:rPr lang="nb-NO" dirty="0" smtClean="0"/>
              <a:t>jente arbeiderklassen innenfra (ulikt andre forfattere)</a:t>
            </a:r>
          </a:p>
          <a:p>
            <a:pPr lvl="1"/>
            <a:r>
              <a:rPr lang="nb-NO" dirty="0"/>
              <a:t>fortsatte å </a:t>
            </a:r>
            <a:r>
              <a:rPr lang="nb-NO" dirty="0" smtClean="0"/>
              <a:t>eksperimentere på 1970-tallet</a:t>
            </a:r>
          </a:p>
          <a:p>
            <a:pPr marL="457200" lvl="1" indent="0">
              <a:buNone/>
            </a:pPr>
            <a:endParaRPr lang="nb-NO" i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nb-NO" i="1" dirty="0" smtClean="0">
                <a:solidFill>
                  <a:srgbClr val="002060"/>
                </a:solidFill>
              </a:rPr>
              <a:t>Så </a:t>
            </a:r>
            <a:r>
              <a:rPr lang="nb-NO" i="1" dirty="0">
                <a:solidFill>
                  <a:srgbClr val="002060"/>
                </a:solidFill>
              </a:rPr>
              <a:t>tar det til å tyta oppkast gjennom membranen på </a:t>
            </a:r>
            <a:r>
              <a:rPr lang="nb-NO" i="1" dirty="0" err="1" smtClean="0">
                <a:solidFill>
                  <a:srgbClr val="002060"/>
                </a:solidFill>
              </a:rPr>
              <a:t>dei</a:t>
            </a:r>
            <a:r>
              <a:rPr lang="nb-NO" i="1" dirty="0" smtClean="0">
                <a:solidFill>
                  <a:srgbClr val="002060"/>
                </a:solidFill>
              </a:rPr>
              <a:t> </a:t>
            </a:r>
            <a:r>
              <a:rPr lang="nb-NO" i="1" dirty="0">
                <a:solidFill>
                  <a:srgbClr val="002060"/>
                </a:solidFill>
              </a:rPr>
              <a:t>ti tusen </a:t>
            </a:r>
            <a:r>
              <a:rPr lang="nb-NO" i="1" dirty="0" err="1">
                <a:solidFill>
                  <a:srgbClr val="002060"/>
                </a:solidFill>
              </a:rPr>
              <a:t>mottakarane</a:t>
            </a:r>
            <a:r>
              <a:rPr lang="nb-NO" i="1" dirty="0">
                <a:solidFill>
                  <a:srgbClr val="002060"/>
                </a:solidFill>
              </a:rPr>
              <a:t>, og alle </a:t>
            </a:r>
            <a:r>
              <a:rPr lang="nb-NO" i="1" dirty="0" err="1">
                <a:solidFill>
                  <a:srgbClr val="002060"/>
                </a:solidFill>
              </a:rPr>
              <a:t>dei</a:t>
            </a:r>
            <a:r>
              <a:rPr lang="nb-NO" i="1" dirty="0">
                <a:solidFill>
                  <a:srgbClr val="002060"/>
                </a:solidFill>
              </a:rPr>
              <a:t> kultiverte </a:t>
            </a:r>
            <a:r>
              <a:rPr lang="nb-NO" i="1" dirty="0" smtClean="0">
                <a:solidFill>
                  <a:srgbClr val="002060"/>
                </a:solidFill>
              </a:rPr>
              <a:t>menneska </a:t>
            </a:r>
            <a:r>
              <a:rPr lang="nb-NO" i="1" dirty="0">
                <a:solidFill>
                  <a:srgbClr val="002060"/>
                </a:solidFill>
              </a:rPr>
              <a:t>slepper </a:t>
            </a:r>
            <a:r>
              <a:rPr lang="nb-NO" i="1" dirty="0" err="1">
                <a:solidFill>
                  <a:srgbClr val="002060"/>
                </a:solidFill>
              </a:rPr>
              <a:t>røyret</a:t>
            </a:r>
            <a:r>
              <a:rPr lang="nb-NO" i="1" dirty="0">
                <a:solidFill>
                  <a:srgbClr val="002060"/>
                </a:solidFill>
              </a:rPr>
              <a:t> i redsel og gru</a:t>
            </a:r>
            <a:r>
              <a:rPr lang="nb-NO" i="1" dirty="0" smtClean="0">
                <a:solidFill>
                  <a:srgbClr val="002060"/>
                </a:solidFill>
              </a:rPr>
              <a:t>. </a:t>
            </a:r>
          </a:p>
          <a:p>
            <a:pPr marL="457200" lvl="1" indent="0">
              <a:buNone/>
            </a:pPr>
            <a:r>
              <a:rPr lang="nb-NO" sz="2600" i="1" dirty="0"/>
              <a:t>	</a:t>
            </a:r>
            <a:r>
              <a:rPr lang="nb-NO" sz="2600" i="1" dirty="0" smtClean="0"/>
              <a:t>				</a:t>
            </a:r>
            <a:r>
              <a:rPr lang="nb-NO" sz="1900" i="1" dirty="0" smtClean="0"/>
              <a:t>(Fra «Fortellinga om Freddy» 								(1972))</a:t>
            </a:r>
            <a:endParaRPr lang="nb-NO" sz="1900" dirty="0"/>
          </a:p>
          <a:p>
            <a:pPr marL="457200" lvl="1" indent="0">
              <a:buNone/>
            </a:pPr>
            <a:endParaRPr lang="nb-NO" sz="1400" dirty="0" smtClean="0"/>
          </a:p>
          <a:p>
            <a:pPr marL="0" indent="0">
              <a:buNone/>
            </a:pPr>
            <a:endParaRPr lang="nb-NO" sz="1900" i="1" dirty="0" smtClean="0"/>
          </a:p>
        </p:txBody>
      </p:sp>
    </p:spTree>
    <p:extLst>
      <p:ext uri="{BB962C8B-B14F-4D97-AF65-F5344CB8AC3E}">
        <p14:creationId xmlns:p14="http://schemas.microsoft.com/office/powerpoint/2010/main" val="39901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Historiske og politiske hendelser </a:t>
            </a:r>
            <a:br>
              <a:rPr lang="nb-NO" b="1" dirty="0" smtClean="0"/>
            </a:br>
            <a:r>
              <a:rPr lang="nb-NO" b="1" dirty="0" smtClean="0"/>
              <a:t>i etterkrigstiden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nb-NO" sz="2400" dirty="0" smtClean="0"/>
              <a:t>Andre verdenskrig (1940-1945)</a:t>
            </a:r>
          </a:p>
          <a:p>
            <a:r>
              <a:rPr lang="nb-NO" sz="2400" dirty="0" smtClean="0"/>
              <a:t>Atombomber over Japan (1945)</a:t>
            </a:r>
          </a:p>
          <a:p>
            <a:r>
              <a:rPr lang="nb-NO" sz="2400" i="1" dirty="0" smtClean="0"/>
              <a:t>Den kalde krigen </a:t>
            </a:r>
            <a:r>
              <a:rPr lang="nb-NO" sz="2400" dirty="0" smtClean="0"/>
              <a:t>mellom øst og vest</a:t>
            </a:r>
          </a:p>
          <a:p>
            <a:r>
              <a:rPr lang="nb-NO" sz="2400" dirty="0" smtClean="0"/>
              <a:t>Norge inn i NATO (1949)</a:t>
            </a:r>
          </a:p>
          <a:p>
            <a:r>
              <a:rPr lang="nb-NO" sz="2400" dirty="0"/>
              <a:t>Vietnamkrigen (1960- og 70-tallet)</a:t>
            </a:r>
          </a:p>
          <a:p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54142"/>
            <a:ext cx="2347934" cy="30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Kjartan Fløgstad: sosialmodernist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800" dirty="0"/>
              <a:t>Kalte seg sosial</a:t>
            </a:r>
            <a:r>
              <a:rPr lang="nb-NO" sz="3800" i="1" dirty="0"/>
              <a:t>modernist</a:t>
            </a:r>
            <a:r>
              <a:rPr lang="nb-NO" sz="3800" dirty="0"/>
              <a:t> </a:t>
            </a:r>
          </a:p>
          <a:p>
            <a:pPr lvl="1"/>
            <a:r>
              <a:rPr lang="nb-NO" dirty="0"/>
              <a:t>innslag av </a:t>
            </a:r>
            <a:r>
              <a:rPr lang="nb-NO" i="1" dirty="0"/>
              <a:t>magisk realisme </a:t>
            </a:r>
            <a:r>
              <a:rPr lang="nb-NO" dirty="0"/>
              <a:t>(latin-amerikansk)</a:t>
            </a:r>
          </a:p>
          <a:p>
            <a:pPr lvl="1"/>
            <a:r>
              <a:rPr lang="nb-NO" dirty="0"/>
              <a:t>innslag fra populærkulturen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03" y="3570159"/>
            <a:ext cx="4292649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/>
              <a:t>Historiske og politiske </a:t>
            </a:r>
            <a:r>
              <a:rPr lang="nb-NO" sz="3600" b="1" dirty="0" smtClean="0"/>
              <a:t>hendelser (forts.)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Oljefunn </a:t>
            </a:r>
            <a:r>
              <a:rPr lang="nb-NO" dirty="0" smtClean="0"/>
              <a:t>fra </a:t>
            </a:r>
            <a:r>
              <a:rPr lang="nb-NO" dirty="0"/>
              <a:t>slutten av </a:t>
            </a:r>
            <a:r>
              <a:rPr lang="nb-NO" dirty="0" smtClean="0"/>
              <a:t>1960-tallet</a:t>
            </a:r>
            <a:endParaRPr lang="nb-NO" dirty="0"/>
          </a:p>
          <a:p>
            <a:r>
              <a:rPr lang="nb-NO" dirty="0" smtClean="0"/>
              <a:t>Utbygging av velferdsstaten</a:t>
            </a:r>
            <a:endParaRPr lang="nb-NO" dirty="0"/>
          </a:p>
          <a:p>
            <a:r>
              <a:rPr lang="nb-NO" dirty="0" smtClean="0"/>
              <a:t>Statens Lånekasse (fra 1947)</a:t>
            </a:r>
          </a:p>
          <a:p>
            <a:pPr lvl="1"/>
            <a:r>
              <a:rPr lang="nb-NO" dirty="0"/>
              <a:t>a</a:t>
            </a:r>
            <a:r>
              <a:rPr lang="nb-NO" dirty="0" smtClean="0"/>
              <a:t>ntall studenter økte veldig fra 1960-tallet</a:t>
            </a:r>
          </a:p>
          <a:p>
            <a:r>
              <a:rPr lang="nb-NO" dirty="0" smtClean="0"/>
              <a:t>Studentopprør i Paris i 1968 </a:t>
            </a:r>
          </a:p>
          <a:p>
            <a:r>
              <a:rPr lang="nb-NO" dirty="0" smtClean="0"/>
              <a:t>«</a:t>
            </a:r>
            <a:r>
              <a:rPr lang="nb-NO" dirty="0"/>
              <a:t>D</a:t>
            </a:r>
            <a:r>
              <a:rPr lang="nb-NO" dirty="0" smtClean="0"/>
              <a:t>et politiske 70-tallet»</a:t>
            </a:r>
          </a:p>
          <a:p>
            <a:pPr lvl="1"/>
            <a:r>
              <a:rPr lang="nb-NO" dirty="0"/>
              <a:t>k</a:t>
            </a:r>
            <a:r>
              <a:rPr lang="nb-NO" dirty="0" smtClean="0"/>
              <a:t>ommunistiske og feminisme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74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6000" b="1" dirty="0" smtClean="0"/>
              <a:t>Retning 1: Modernisme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I Europa fra tidlig på 1900-tallet</a:t>
            </a:r>
          </a:p>
          <a:p>
            <a:pPr marL="0" indent="0">
              <a:buNone/>
            </a:pPr>
            <a:endParaRPr lang="nb-NO" sz="18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1" y="2546004"/>
            <a:ext cx="3390899" cy="33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Retning 1: Modernisme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/>
              <a:t>Lite aktuelt i Norge før krigen</a:t>
            </a:r>
          </a:p>
          <a:p>
            <a:pPr marL="457200" lvl="1" indent="0">
              <a:buNone/>
            </a:pPr>
            <a:r>
              <a:rPr lang="nb-NO" sz="3600" dirty="0"/>
              <a:t>(unntak: Kristoffer Uppdal, Rolf Jacobsen, Claes Gill)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4000" dirty="0"/>
              <a:t>Europeisk modernisme inspirerte norske forfattere i etterkrigstiden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4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Oversikt over etterkrigslitteraturen:</a:t>
            </a:r>
            <a:br>
              <a:rPr lang="nb-NO" b="1" dirty="0" smtClean="0"/>
            </a:br>
            <a:r>
              <a:rPr lang="nb-NO" b="1" dirty="0" smtClean="0"/>
              <a:t>modernisme</a:t>
            </a:r>
            <a:endParaRPr lang="nb-NO" b="1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Lyrikk</a:t>
            </a:r>
            <a:endParaRPr lang="nb-NO" sz="32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1950-tallet: </a:t>
            </a:r>
            <a:r>
              <a:rPr lang="nb-NO" sz="3200" dirty="0" smtClean="0"/>
              <a:t>modernismens gjennombrudd, kompliserte, symbolske dikt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1960-tallet: </a:t>
            </a:r>
            <a:r>
              <a:rPr lang="nb-NO" sz="3200" dirty="0" smtClean="0"/>
              <a:t>konkretisme, nyenkel lyrikk, </a:t>
            </a:r>
            <a:r>
              <a:rPr lang="nb-NO" sz="3200" dirty="0" err="1" smtClean="0"/>
              <a:t>nonsense</a:t>
            </a:r>
            <a:r>
              <a:rPr lang="nb-NO" sz="3200" dirty="0" smtClean="0"/>
              <a:t>-dikt</a:t>
            </a:r>
            <a:endParaRPr lang="nb-NO" sz="32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Romaner og noveller</a:t>
            </a:r>
            <a:endParaRPr lang="nb-NO" sz="32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1950-tallet: </a:t>
            </a:r>
            <a:r>
              <a:rPr lang="nb-NO" sz="3200" dirty="0" smtClean="0"/>
              <a:t>eksperimenterende prosa </a:t>
            </a:r>
            <a:r>
              <a:rPr lang="nb-NO" sz="2800" dirty="0" smtClean="0"/>
              <a:t>(gjaldt få forfattere)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1960-tallet: </a:t>
            </a:r>
            <a:r>
              <a:rPr lang="nb-NO" sz="3200" dirty="0" smtClean="0"/>
              <a:t>kortprosa, det konkrete, fokus på rollespill og ikke på individpsykologi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9268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114</TotalTime>
  <Words>1628</Words>
  <Application>Microsoft Office PowerPoint</Application>
  <PresentationFormat>Skjermfremvisning (4:3)</PresentationFormat>
  <Paragraphs>389</Paragraphs>
  <Slides>50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53" baseType="lpstr">
      <vt:lpstr>Arial</vt:lpstr>
      <vt:lpstr>Calibri</vt:lpstr>
      <vt:lpstr>Intertekst_mal</vt:lpstr>
      <vt:lpstr>Kapittel 8 Modernisme og tradisjonalisme 1940 -1980</vt:lpstr>
      <vt:lpstr>Mål</vt:lpstr>
      <vt:lpstr>Førlesing</vt:lpstr>
      <vt:lpstr> Modernistisk og tradisjonell linje  </vt:lpstr>
      <vt:lpstr>Historiske og politiske hendelser  i etterkrigstiden</vt:lpstr>
      <vt:lpstr>Historiske og politiske hendelser (forts.)</vt:lpstr>
      <vt:lpstr> Retning 1: Modernisme </vt:lpstr>
      <vt:lpstr>Retning 1: Modernisme</vt:lpstr>
      <vt:lpstr>Oversikt over etterkrigslitteraturen: modernisme</vt:lpstr>
      <vt:lpstr>Modernistiske uttrykk i Europa og USA på 1940- og 50-tallet</vt:lpstr>
      <vt:lpstr>Modernistiske uttrykk  i Europa og USA (forts.)</vt:lpstr>
      <vt:lpstr>Modernistiske uttrykk  i Europa og USA (forts.)</vt:lpstr>
      <vt:lpstr>Modernismen i Norge</vt:lpstr>
      <vt:lpstr>Modernistiske trekk i «Det er ingen hverdag mer»</vt:lpstr>
      <vt:lpstr>Modernismens gjennombrudd  i Norge: 1949</vt:lpstr>
      <vt:lpstr>Lyrisk modernisme 1950-tallet</vt:lpstr>
      <vt:lpstr>Tungetaledebatten</vt:lpstr>
      <vt:lpstr>Tungetaledebatten (forts.)</vt:lpstr>
      <vt:lpstr>Tungetaledebatten (forts.)</vt:lpstr>
      <vt:lpstr>Tungetaledebatten (forts.)</vt:lpstr>
      <vt:lpstr>Miljøbevisst modernisme</vt:lpstr>
      <vt:lpstr>Modernisme  i romaner og noveller</vt:lpstr>
      <vt:lpstr>1960-tallet: konkret og enkel modernisme</vt:lpstr>
      <vt:lpstr>Modernistiske uttrykk utenfra som inspirerte på 1960-tallet</vt:lpstr>
      <vt:lpstr>Modernistiske uttrykk utenfra som inspirerte på 1960-tallet</vt:lpstr>
      <vt:lpstr>1960-tallets modernisme: Olav H. Hauge: «ting-dikt»</vt:lpstr>
      <vt:lpstr>1960-tallets Profil-opprør</vt:lpstr>
      <vt:lpstr>1960-tallets Profil-opprør (forts.)</vt:lpstr>
      <vt:lpstr>Profil-forfatteren Dag Solstad</vt:lpstr>
      <vt:lpstr>Profil-forfatteren Dag Solstad (forts.)</vt:lpstr>
      <vt:lpstr>Profil-forfatteren Jan Erik Vold</vt:lpstr>
      <vt:lpstr>Fra 1960-tall til 1970-tall</vt:lpstr>
      <vt:lpstr>Retning 2: Tradisjonalisme</vt:lpstr>
      <vt:lpstr>Oversikt over etterkrigslitteraturen: tradisjonalisme</vt:lpstr>
      <vt:lpstr>Situasjonen under krigen</vt:lpstr>
      <vt:lpstr>Krigslyrikk 1940-1945</vt:lpstr>
      <vt:lpstr>Krigslyrikk 1940-1945 (forts.)</vt:lpstr>
      <vt:lpstr>Knut Hamsuns Hitler-nekrolog  Aftenposten 7. mai 1945</vt:lpstr>
      <vt:lpstr>Krigsoppgjør i romaner og noveller</vt:lpstr>
      <vt:lpstr>1950-tallets store romaner</vt:lpstr>
      <vt:lpstr>1950-tallet:  de store debattenes tiår</vt:lpstr>
      <vt:lpstr>Mykle-saken 1957</vt:lpstr>
      <vt:lpstr>Politisk ungdomsopprør  på 1960- og 1970-tallet</vt:lpstr>
      <vt:lpstr>1970-tallet: Sosialrealisme</vt:lpstr>
      <vt:lpstr>1970-tallet: Sosialrealisme (forts.)</vt:lpstr>
      <vt:lpstr>1970-tallet: Sosialrealisme (forts.)</vt:lpstr>
      <vt:lpstr>1970-tallet: Sosialrealisme (forts.)</vt:lpstr>
      <vt:lpstr>Oppgjør med sosialrealismen</vt:lpstr>
      <vt:lpstr>Kjartan Fløgstad: sosialmodernist</vt:lpstr>
      <vt:lpstr>Kjartan Fløgstad: sosialmodernist (forts.)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9</dc:title>
  <dc:creator>Astrid Kleiveland</dc:creator>
  <cp:lastModifiedBy>Malgorzata Golinska</cp:lastModifiedBy>
  <cp:revision>15</cp:revision>
  <dcterms:created xsi:type="dcterms:W3CDTF">2015-08-06T09:31:59Z</dcterms:created>
  <dcterms:modified xsi:type="dcterms:W3CDTF">2016-02-12T06:49:04Z</dcterms:modified>
</cp:coreProperties>
</file>