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2BF97-25B1-4E07-9EDA-387641AA697D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C66F9-F7B9-443E-9168-6E88B64F72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54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04D0-443D-47D4-87D0-DFFEE15C1B65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E871-497D-45C6-A07F-1617B07E7E55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8A6-5FEA-45AF-8D17-0B5A873E83D6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25BB-B1C5-497E-B110-01F18138BDCA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F9B3-936A-48FA-B04D-C4DFAEC4FF7F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2437-C8E4-4363-9068-B04FF278DE1B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4D2-3517-4A29-A81B-7BD56BF8C69A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C574-F70F-4040-A7BA-4D56DE369F77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E55-5C44-4B55-BF5F-970FF508DB79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0AE-3300-437D-9535-37FD8F53B7DE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874-28FF-413F-9F23-5D977A9CB746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BEE6-4FBE-4A8F-93C2-36DDD0F523A0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Effektiv rente </a:t>
            </a:r>
            <a:r>
              <a:rPr lang="nb-NO" sz="3600" dirty="0" err="1"/>
              <a:t>Lendo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1</a:t>
            </a:fld>
            <a:endParaRPr lang="nb-NO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83961"/>
            <a:ext cx="1224136" cy="95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31486" y="1607690"/>
            <a:ext cx="4418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Dette klippet er fra FINN.no i november 2015</a:t>
            </a:r>
          </a:p>
        </p:txBody>
      </p:sp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2191603" y="1977022"/>
            <a:ext cx="4697770" cy="38568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55776" y="5841195"/>
            <a:ext cx="3657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Oppgave: </a:t>
            </a:r>
            <a:r>
              <a:rPr lang="nb-NO" i="1" dirty="0"/>
              <a:t>Vurder disse </a:t>
            </a:r>
            <a:r>
              <a:rPr lang="nb-NO" i="1" dirty="0" smtClean="0"/>
              <a:t>lånetilbudene.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19" y="19141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Løpetid og effektiv rente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/>
            </a:r>
            <a:br>
              <a:rPr lang="nb-NO" dirty="0" smtClean="0"/>
            </a:br>
            <a:endParaRPr lang="nb-NO" sz="22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763960" y="1314723"/>
            <a:ext cx="4320480" cy="32807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72472" y="1853208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1" name="TextBox 10"/>
          <p:cNvSpPr txBox="1"/>
          <p:nvPr/>
        </p:nvSpPr>
        <p:spPr>
          <a:xfrm>
            <a:off x="5235990" y="157003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Her mangler opplysninger om antall perioder. Derfor er det </a:t>
            </a:r>
            <a:r>
              <a:rPr lang="nb-NO" smtClean="0"/>
              <a:t>umulig </a:t>
            </a:r>
            <a:r>
              <a:rPr lang="nb-NO" smtClean="0"/>
              <a:t>å vurdere </a:t>
            </a:r>
            <a:r>
              <a:rPr lang="nb-NO" dirty="0" smtClean="0"/>
              <a:t>tilbudet.</a:t>
            </a:r>
            <a:endParaRPr lang="nb-NO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19052" y="1772816"/>
            <a:ext cx="2709404" cy="8234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173" y="2683578"/>
            <a:ext cx="20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Rot med løpetid </a:t>
            </a:r>
            <a:endParaRPr lang="nb-NO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65158" y="2955107"/>
            <a:ext cx="2070832" cy="7186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43808" y="3673741"/>
            <a:ext cx="297245" cy="30370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195736" y="3673741"/>
            <a:ext cx="891668" cy="1152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07499" y="3429000"/>
            <a:ext cx="3960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Det er helt urimelig at et etableringsgebyr på kr 650 </a:t>
            </a:r>
            <a:r>
              <a:rPr lang="nb-NO" smtClean="0"/>
              <a:t>kroner </a:t>
            </a:r>
            <a:r>
              <a:rPr lang="nb-NO" smtClean="0"/>
              <a:t>skal </a:t>
            </a:r>
            <a:r>
              <a:rPr lang="nb-NO" dirty="0" smtClean="0"/>
              <a:t>øke renten fra nominelt 7,9 % til effektivt 16,84 %.</a:t>
            </a:r>
            <a:endParaRPr lang="nb-NO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411761" y="4077074"/>
            <a:ext cx="3960439" cy="3600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3464" y="4869160"/>
            <a:ext cx="7209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Totalbeløpet på 94 150 rimer brukbart med at effektiv rente er ca. 17 %.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Det har lite for seg å spekulere i hvor feilen ligger.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Uansett: Slike lån er dyre og bør unngås.</a:t>
            </a:r>
            <a:endParaRPr lang="nb-NO" dirty="0"/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5B6B59-0C41-43AC-9E5E-DCFA3EC07E64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172" y="2520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Klipp fra boken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16" y="3198989"/>
            <a:ext cx="7216191" cy="68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7171" y="2829657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Side 252</a:t>
            </a: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946059" y="142970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Side 249</a:t>
            </a:r>
            <a:endParaRPr lang="nb-NO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89" y="1799034"/>
            <a:ext cx="8033373" cy="98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1"/>
          <a:stretch/>
        </p:blipFill>
        <p:spPr bwMode="auto">
          <a:xfrm>
            <a:off x="774033" y="4032087"/>
            <a:ext cx="2803314" cy="37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06" y="960360"/>
            <a:ext cx="2828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17449" y="4421325"/>
            <a:ext cx="7801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Lånet fra </a:t>
            </a:r>
            <a:r>
              <a:rPr lang="nb-NO" dirty="0" err="1" smtClean="0"/>
              <a:t>Lendo</a:t>
            </a:r>
            <a:r>
              <a:rPr lang="nb-NO" dirty="0" smtClean="0"/>
              <a:t> er ikke subsidiert, men teknikken for å vurdere lønnsomhet er den samme:  Diskonter lånets kontantstrøm med markedsrenten.</a:t>
            </a:r>
            <a:endParaRPr lang="nb-NO" dirty="0"/>
          </a:p>
        </p:txBody>
      </p:sp>
      <p:sp>
        <p:nvSpPr>
          <p:cNvPr id="13" name="TextBox 12"/>
          <p:cNvSpPr txBox="1"/>
          <p:nvPr/>
        </p:nvSpPr>
        <p:spPr>
          <a:xfrm>
            <a:off x="927171" y="523096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Side 30</a:t>
            </a:r>
            <a:endParaRPr lang="nb-NO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228" y="5230966"/>
            <a:ext cx="4000103" cy="107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5B6B59-0C41-43AC-9E5E-DCFA3EC07E6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09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7036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Nåverdi av dyrt </a:t>
            </a:r>
            <a:r>
              <a:rPr lang="nb-NO" sz="2400" dirty="0" smtClean="0"/>
              <a:t>lån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08" y="1700808"/>
            <a:ext cx="7850966" cy="267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1362" y="4575069"/>
            <a:ext cx="6852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Vi antar at den effektive renten på banklånet er lik markedsrenten. </a:t>
            </a:r>
            <a:br>
              <a:rPr lang="nb-NO" dirty="0" smtClean="0"/>
            </a:br>
            <a:r>
              <a:rPr lang="nb-NO" dirty="0" smtClean="0"/>
              <a:t>Tapet ved å oppta lån hos </a:t>
            </a:r>
            <a:r>
              <a:rPr lang="nb-NO" dirty="0" err="1" smtClean="0"/>
              <a:t>Lendo</a:t>
            </a:r>
            <a:r>
              <a:rPr lang="nb-NO" dirty="0" smtClean="0"/>
              <a:t> fremfor i bank er ca. 15 </a:t>
            </a:r>
            <a:r>
              <a:rPr lang="nb-NO" smtClean="0"/>
              <a:t>000 kroner.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Dette </a:t>
            </a:r>
            <a:r>
              <a:rPr lang="nb-NO" dirty="0" smtClean="0"/>
              <a:t>er illustrert på neste bilde.</a:t>
            </a:r>
            <a:endParaRPr lang="nb-NO" dirty="0"/>
          </a:p>
        </p:txBody>
      </p:sp>
      <p:sp>
        <p:nvSpPr>
          <p:cNvPr id="8" name="Oval 7"/>
          <p:cNvSpPr/>
          <p:nvPr/>
        </p:nvSpPr>
        <p:spPr>
          <a:xfrm>
            <a:off x="3923928" y="4005064"/>
            <a:ext cx="936104" cy="3713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51" y="5513956"/>
            <a:ext cx="1690925" cy="1007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68828" y="5709034"/>
            <a:ext cx="5403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T</a:t>
            </a:r>
            <a:r>
              <a:rPr lang="nb-NO" smtClean="0"/>
              <a:t>renger du enda en vaksinedose mot slike</a:t>
            </a:r>
            <a:r>
              <a:rPr lang="nb-NO"/>
              <a:t> </a:t>
            </a:r>
            <a:r>
              <a:rPr lang="nb-NO" smtClean="0"/>
              <a:t>forbrukslån, </a:t>
            </a:r>
            <a:r>
              <a:rPr lang="nb-NO" dirty="0" smtClean="0"/>
              <a:t>kan du se på oppgave N10.4.</a:t>
            </a:r>
          </a:p>
          <a:p>
            <a:endParaRPr lang="nb-NO" dirty="0"/>
          </a:p>
        </p:txBody>
      </p:sp>
      <p:sp>
        <p:nvSpPr>
          <p:cNvPr id="11" name="TextBox 10"/>
          <p:cNvSpPr txBox="1"/>
          <p:nvPr/>
        </p:nvSpPr>
        <p:spPr>
          <a:xfrm>
            <a:off x="1726313" y="1058409"/>
            <a:ext cx="656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Dette regnearket er laget med utgangspunkt i </a:t>
            </a:r>
            <a:r>
              <a:rPr lang="nb-NO" i="1" dirty="0" smtClean="0"/>
              <a:t>Lønnsomhet, </a:t>
            </a:r>
            <a:r>
              <a:rPr lang="nb-NO" dirty="0" smtClean="0"/>
              <a:t>Fane 3</a:t>
            </a:r>
            <a:endParaRPr lang="nb-NO" dirty="0"/>
          </a:p>
        </p:txBody>
      </p:sp>
      <p:sp>
        <p:nvSpPr>
          <p:cNvPr id="12" name="Oval 11"/>
          <p:cNvSpPr/>
          <p:nvPr/>
        </p:nvSpPr>
        <p:spPr>
          <a:xfrm>
            <a:off x="6444208" y="2924944"/>
            <a:ext cx="936104" cy="3713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xtBox 12"/>
          <p:cNvSpPr txBox="1"/>
          <p:nvPr/>
        </p:nvSpPr>
        <p:spPr>
          <a:xfrm>
            <a:off x="7585865" y="2475092"/>
            <a:ext cx="1018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Tilnærmet lik</a:t>
            </a:r>
          </a:p>
          <a:p>
            <a:r>
              <a:rPr lang="nb-NO" sz="1200" dirty="0"/>
              <a:t>o</a:t>
            </a:r>
            <a:r>
              <a:rPr lang="nb-NO" sz="1200" dirty="0" smtClean="0"/>
              <a:t>ppgitt </a:t>
            </a:r>
          </a:p>
          <a:p>
            <a:r>
              <a:rPr lang="nb-NO" sz="1200" dirty="0" smtClean="0"/>
              <a:t>effektiv rente</a:t>
            </a:r>
            <a:endParaRPr lang="nb-NO" sz="1200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7346731" y="2798258"/>
            <a:ext cx="239134" cy="12932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16016" y="4437113"/>
            <a:ext cx="1584176" cy="5040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987824" y="2935772"/>
            <a:ext cx="936104" cy="3713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138820" y="832550"/>
            <a:ext cx="1484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Fastsatt slik at </a:t>
            </a:r>
            <a:br>
              <a:rPr lang="nb-NO" sz="1200" dirty="0" smtClean="0"/>
            </a:br>
            <a:r>
              <a:rPr lang="nb-NO" sz="1200" dirty="0" smtClean="0"/>
              <a:t>effektiv rente blir </a:t>
            </a:r>
            <a:br>
              <a:rPr lang="nb-NO" sz="1200" dirty="0" smtClean="0"/>
            </a:br>
            <a:r>
              <a:rPr lang="nb-NO" sz="1200" dirty="0" smtClean="0"/>
              <a:t>omtrent som oppgitt</a:t>
            </a:r>
            <a:endParaRPr lang="nb-NO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26345" y="1417638"/>
            <a:ext cx="1905495" cy="15181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5B6B59-0C41-43AC-9E5E-DCFA3EC07E6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095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2" grpId="0" animBg="1"/>
      <p:bldP spid="13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Nåverdiprofiler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731" y="1080869"/>
            <a:ext cx="6802140" cy="508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779912" y="3077339"/>
            <a:ext cx="0" cy="121575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67744" y="4353811"/>
            <a:ext cx="1440160" cy="1129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5B6B59-0C41-43AC-9E5E-DCFA3EC07E64}" type="slidenum">
              <a:rPr lang="nb-NO" smtClean="0"/>
              <a:t>5</a:t>
            </a:fld>
            <a:endParaRPr lang="nb-NO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428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614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Effektiv rente Lendo</vt:lpstr>
      <vt:lpstr>Løpetid og effektiv rente</vt:lpstr>
      <vt:lpstr>Klipp fra boken</vt:lpstr>
      <vt:lpstr>Nåverdi av dyrt lån</vt:lpstr>
      <vt:lpstr>Nåverdiprofiler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4</cp:revision>
  <dcterms:created xsi:type="dcterms:W3CDTF">2015-11-25T15:57:37Z</dcterms:created>
  <dcterms:modified xsi:type="dcterms:W3CDTF">2015-11-29T18:23:19Z</dcterms:modified>
</cp:coreProperties>
</file>