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/>
              <a:t>4</a:t>
            </a:r>
            <a:r>
              <a:rPr lang="nb-NO" sz="3600" b="1" dirty="0" smtClean="0"/>
              <a:t>. Å huske – </a:t>
            </a:r>
            <a:r>
              <a:rPr lang="nb-NO" sz="3600" b="1" dirty="0" err="1" smtClean="0"/>
              <a:t>memoria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Kjenn talen/presentasjonen din godt</a:t>
            </a:r>
            <a:r>
              <a:rPr lang="nb-NO" sz="2400" dirty="0" smtClean="0"/>
              <a:t>!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Påvirker </a:t>
            </a:r>
            <a:r>
              <a:rPr lang="nb-NO" sz="2400" dirty="0" smtClean="0"/>
              <a:t>din etos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6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t</a:t>
            </a:r>
            <a:r>
              <a:rPr lang="nb-NO" sz="2400" b="1" dirty="0" smtClean="0"/>
              <a:t>rygg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6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t</a:t>
            </a:r>
            <a:r>
              <a:rPr lang="nb-NO" sz="2400" b="1" dirty="0" smtClean="0"/>
              <a:t>ilpasningsdyktig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6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t</a:t>
            </a:r>
            <a:r>
              <a:rPr lang="nb-NO" sz="2400" b="1" dirty="0" smtClean="0"/>
              <a:t>ar </a:t>
            </a:r>
            <a:r>
              <a:rPr lang="nb-NO" sz="2400" b="1" dirty="0"/>
              <a:t>hensyn til </a:t>
            </a:r>
            <a:r>
              <a:rPr lang="nb-NO" sz="2400" b="1" dirty="0" smtClean="0"/>
              <a:t>publikum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6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ø</a:t>
            </a:r>
            <a:r>
              <a:rPr lang="nb-NO" sz="2400" b="1" dirty="0" smtClean="0"/>
              <a:t>yekontakt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1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Lær </a:t>
            </a:r>
            <a:r>
              <a:rPr lang="nb-NO" sz="2400" b="1" dirty="0"/>
              <a:t>utenat</a:t>
            </a:r>
            <a:r>
              <a:rPr lang="nb-NO" sz="2400" dirty="0"/>
              <a:t>, bruk notatkort</a:t>
            </a:r>
          </a:p>
        </p:txBody>
      </p:sp>
    </p:spTree>
    <p:extLst>
      <p:ext uri="{BB962C8B-B14F-4D97-AF65-F5344CB8AC3E}">
        <p14:creationId xmlns:p14="http://schemas.microsoft.com/office/powerpoint/2010/main" val="107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 smtClean="0"/>
              <a:t>5. Å framføre – </a:t>
            </a:r>
            <a:r>
              <a:rPr lang="nb-NO" sz="3600" b="1" dirty="0" err="1" smtClean="0"/>
              <a:t>actio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b="1" dirty="0" smtClean="0"/>
              <a:t>Gode forberedelser </a:t>
            </a:r>
            <a:r>
              <a:rPr lang="nb-NO" sz="2400" b="1" dirty="0"/>
              <a:t>er avgjørende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K</a:t>
            </a:r>
            <a:r>
              <a:rPr lang="nb-NO" sz="2400" b="1" dirty="0" smtClean="0"/>
              <a:t>jenn </a:t>
            </a:r>
            <a:r>
              <a:rPr lang="nb-NO" sz="2400" b="1" dirty="0" err="1"/>
              <a:t>kairos</a:t>
            </a:r>
            <a:endParaRPr lang="nb-NO" sz="2400" b="1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l</a:t>
            </a:r>
            <a:r>
              <a:rPr lang="nb-NO" sz="2400" dirty="0" smtClean="0"/>
              <a:t>yd/lys/hjelpemidler</a:t>
            </a:r>
            <a:endParaRPr lang="nb-NO" sz="24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p</a:t>
            </a:r>
            <a:r>
              <a:rPr lang="nb-NO" sz="2400" dirty="0" smtClean="0"/>
              <a:t>ublikum</a:t>
            </a:r>
            <a:endParaRPr lang="nb-NO" sz="24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 smtClean="0"/>
              <a:t>Bruk </a:t>
            </a:r>
            <a:r>
              <a:rPr lang="nb-NO" sz="2400" b="1" dirty="0"/>
              <a:t>virkemidler – </a:t>
            </a:r>
            <a:r>
              <a:rPr lang="nb-NO" sz="2400" b="1" dirty="0" smtClean="0"/>
              <a:t>og øv </a:t>
            </a:r>
            <a:r>
              <a:rPr lang="nb-NO" sz="2400" b="1" dirty="0"/>
              <a:t>først!</a:t>
            </a:r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k</a:t>
            </a:r>
            <a:r>
              <a:rPr lang="nb-NO" sz="2400" dirty="0" smtClean="0"/>
              <a:t>roppsspråk</a:t>
            </a:r>
            <a:endParaRPr lang="nb-NO" sz="24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a</a:t>
            </a:r>
            <a:r>
              <a:rPr lang="nb-NO" sz="2400" dirty="0" smtClean="0"/>
              <a:t>nsiktsuttrykk/mimikk</a:t>
            </a:r>
            <a:endParaRPr lang="nb-NO" sz="24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s</a:t>
            </a:r>
            <a:r>
              <a:rPr lang="nb-NO" sz="2400" dirty="0" smtClean="0"/>
              <a:t>temmeføring</a:t>
            </a:r>
            <a:endParaRPr lang="nb-NO" sz="24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empo/pauser</a:t>
            </a:r>
            <a:endParaRPr lang="nb-NO" sz="24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u</a:t>
            </a:r>
            <a:r>
              <a:rPr lang="nb-NO" sz="2400" dirty="0" smtClean="0"/>
              <a:t>nngå </a:t>
            </a:r>
            <a:r>
              <a:rPr lang="nb-NO" sz="2400" dirty="0"/>
              <a:t>pauselyder (</a:t>
            </a:r>
            <a:r>
              <a:rPr lang="nb-NO" sz="2400" dirty="0" err="1" smtClean="0"/>
              <a:t>ehh</a:t>
            </a:r>
            <a:r>
              <a:rPr lang="nb-NO" sz="2400" dirty="0" smtClean="0"/>
              <a:t>, </a:t>
            </a:r>
            <a:r>
              <a:rPr lang="nb-NO" sz="2400" dirty="0" err="1" smtClean="0"/>
              <a:t>emm</a:t>
            </a:r>
            <a:r>
              <a:rPr lang="nb-NO" sz="2400" dirty="0"/>
              <a:t>)</a:t>
            </a:r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400" dirty="0"/>
              <a:t>k</a:t>
            </a:r>
            <a:r>
              <a:rPr lang="nb-NO" sz="2400" dirty="0" smtClean="0"/>
              <a:t>lær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8685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 smtClean="0"/>
              <a:t>5 faser – husker du dem?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 smtClean="0"/>
              <a:t>Skriv ned og sammenlign!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2800" dirty="0"/>
          </a:p>
          <a:p>
            <a:pPr>
              <a:buSzPct val="25000"/>
            </a:pPr>
            <a:r>
              <a:rPr lang="nb-NO" sz="2400" dirty="0" smtClean="0"/>
              <a:t>1.  </a:t>
            </a:r>
          </a:p>
          <a:p>
            <a:pPr>
              <a:buSzPct val="25000"/>
            </a:pPr>
            <a:endParaRPr lang="nb-NO" sz="1000" dirty="0" smtClean="0"/>
          </a:p>
          <a:p>
            <a:pPr>
              <a:buSzPct val="25000"/>
            </a:pPr>
            <a:r>
              <a:rPr lang="nb-NO" sz="2400" dirty="0" smtClean="0"/>
              <a:t>2.  </a:t>
            </a:r>
          </a:p>
          <a:p>
            <a:pPr>
              <a:buSzPct val="25000"/>
            </a:pPr>
            <a:endParaRPr lang="nb-NO" sz="1000" dirty="0" smtClean="0"/>
          </a:p>
          <a:p>
            <a:pPr>
              <a:buSzPct val="25000"/>
            </a:pPr>
            <a:r>
              <a:rPr lang="nb-NO" sz="2400" dirty="0" smtClean="0"/>
              <a:t>3.  </a:t>
            </a:r>
          </a:p>
          <a:p>
            <a:pPr>
              <a:buSzPct val="25000"/>
            </a:pPr>
            <a:endParaRPr lang="nb-NO" sz="1000" dirty="0" smtClean="0"/>
          </a:p>
          <a:p>
            <a:pPr>
              <a:buSzPct val="25000"/>
            </a:pPr>
            <a:r>
              <a:rPr lang="nb-NO" sz="2400" dirty="0" smtClean="0"/>
              <a:t>4.  </a:t>
            </a:r>
          </a:p>
          <a:p>
            <a:pPr>
              <a:buSzPct val="25000"/>
            </a:pPr>
            <a:endParaRPr lang="nb-NO" sz="1000" dirty="0" smtClean="0"/>
          </a:p>
          <a:p>
            <a:pPr>
              <a:buSzPct val="25000"/>
            </a:pPr>
            <a:r>
              <a:rPr lang="nb-NO" sz="2400" dirty="0" smtClean="0"/>
              <a:t>5. 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3738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 smtClean="0"/>
              <a:t>5 faser – fasit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b-NO" sz="2800" dirty="0" smtClean="0"/>
              <a:t> </a:t>
            </a:r>
            <a:endParaRPr lang="nb-NO" sz="2800" dirty="0"/>
          </a:p>
          <a:p>
            <a:pPr>
              <a:buFont typeface="Times New Roman"/>
              <a:buAutoNum type="arabicPeriod"/>
            </a:pPr>
            <a:r>
              <a:rPr lang="nb-NO" sz="2800" dirty="0"/>
              <a:t> </a:t>
            </a:r>
            <a:r>
              <a:rPr lang="nb-NO" sz="2800" dirty="0" smtClean="0"/>
              <a:t> Å </a:t>
            </a:r>
            <a:r>
              <a:rPr lang="nb-NO" sz="2800" b="1" dirty="0"/>
              <a:t>finne</a:t>
            </a:r>
            <a:r>
              <a:rPr lang="nb-NO" sz="2800" dirty="0"/>
              <a:t> </a:t>
            </a:r>
            <a:r>
              <a:rPr lang="nb-NO" sz="2800" dirty="0" smtClean="0"/>
              <a:t>		– 	</a:t>
            </a:r>
            <a:r>
              <a:rPr lang="nb-NO" sz="2800" dirty="0" err="1" smtClean="0"/>
              <a:t>inventio</a:t>
            </a:r>
            <a:endParaRPr lang="nb-NO" sz="2800" dirty="0" smtClean="0"/>
          </a:p>
          <a:p>
            <a:pPr>
              <a:buFont typeface="Times New Roman"/>
              <a:buAutoNum type="arabicPeriod"/>
            </a:pPr>
            <a:endParaRPr lang="nb-NO" sz="1000" dirty="0"/>
          </a:p>
          <a:p>
            <a:pPr>
              <a:buFont typeface="Times New Roman"/>
              <a:buAutoNum type="arabicPeriod"/>
            </a:pPr>
            <a:r>
              <a:rPr lang="nb-NO" sz="2800" dirty="0"/>
              <a:t> </a:t>
            </a:r>
            <a:r>
              <a:rPr lang="nb-NO" sz="2800" dirty="0" smtClean="0"/>
              <a:t> Å </a:t>
            </a:r>
            <a:r>
              <a:rPr lang="nb-NO" sz="2800" b="1" dirty="0"/>
              <a:t>ordne</a:t>
            </a:r>
            <a:r>
              <a:rPr lang="nb-NO" sz="2800" dirty="0"/>
              <a:t> </a:t>
            </a:r>
            <a:r>
              <a:rPr lang="nb-NO" sz="2800" dirty="0" smtClean="0"/>
              <a:t>		– 	</a:t>
            </a:r>
            <a:r>
              <a:rPr lang="nb-NO" sz="2800" dirty="0" err="1" smtClean="0"/>
              <a:t>disposition</a:t>
            </a:r>
            <a:endParaRPr lang="nb-NO" sz="2800" dirty="0" smtClean="0"/>
          </a:p>
          <a:p>
            <a:pPr>
              <a:buFont typeface="Times New Roman"/>
              <a:buAutoNum type="arabicPeriod"/>
            </a:pPr>
            <a:endParaRPr lang="nb-NO" sz="1000" dirty="0"/>
          </a:p>
          <a:p>
            <a:pPr>
              <a:buFont typeface="Times New Roman"/>
              <a:buAutoNum type="arabicPeriod"/>
            </a:pPr>
            <a:r>
              <a:rPr lang="nb-NO" sz="2800" dirty="0"/>
              <a:t> </a:t>
            </a:r>
            <a:r>
              <a:rPr lang="nb-NO" sz="2800" dirty="0" smtClean="0"/>
              <a:t> Å </a:t>
            </a:r>
            <a:r>
              <a:rPr lang="nb-NO" sz="2800" b="1" dirty="0"/>
              <a:t>formulere</a:t>
            </a:r>
            <a:r>
              <a:rPr lang="nb-NO" sz="2800" dirty="0"/>
              <a:t> </a:t>
            </a:r>
            <a:r>
              <a:rPr lang="nb-NO" sz="2800" dirty="0" smtClean="0"/>
              <a:t>	– 	</a:t>
            </a:r>
            <a:r>
              <a:rPr lang="nb-NO" sz="2800" dirty="0" err="1" smtClean="0"/>
              <a:t>elocutio</a:t>
            </a:r>
            <a:endParaRPr lang="nb-NO" sz="2800" dirty="0" smtClean="0"/>
          </a:p>
          <a:p>
            <a:pPr>
              <a:buFont typeface="Times New Roman"/>
              <a:buAutoNum type="arabicPeriod"/>
            </a:pPr>
            <a:endParaRPr lang="nb-NO" sz="1000" dirty="0"/>
          </a:p>
          <a:p>
            <a:pPr>
              <a:buFont typeface="Times New Roman"/>
              <a:buAutoNum type="arabicPeriod"/>
            </a:pPr>
            <a:r>
              <a:rPr lang="nb-NO" sz="2800" dirty="0"/>
              <a:t> </a:t>
            </a:r>
            <a:r>
              <a:rPr lang="nb-NO" sz="2800" dirty="0" smtClean="0"/>
              <a:t> Å </a:t>
            </a:r>
            <a:r>
              <a:rPr lang="nb-NO" sz="2800" b="1" dirty="0"/>
              <a:t>huske</a:t>
            </a:r>
            <a:r>
              <a:rPr lang="nb-NO" sz="2800" dirty="0"/>
              <a:t> </a:t>
            </a:r>
            <a:r>
              <a:rPr lang="nb-NO" sz="2800" dirty="0" smtClean="0"/>
              <a:t>		– 	</a:t>
            </a:r>
            <a:r>
              <a:rPr lang="nb-NO" sz="2800" dirty="0" err="1" smtClean="0"/>
              <a:t>memoria</a:t>
            </a:r>
            <a:endParaRPr lang="nb-NO" sz="2800" dirty="0" smtClean="0"/>
          </a:p>
          <a:p>
            <a:pPr>
              <a:buFont typeface="Times New Roman"/>
              <a:buAutoNum type="arabicPeriod"/>
            </a:pPr>
            <a:endParaRPr lang="nb-NO" sz="1000" dirty="0"/>
          </a:p>
          <a:p>
            <a:pPr>
              <a:buFont typeface="Times New Roman"/>
              <a:buAutoNum type="arabicPeriod"/>
            </a:pPr>
            <a:r>
              <a:rPr lang="nb-NO" sz="2800" dirty="0"/>
              <a:t> </a:t>
            </a:r>
            <a:r>
              <a:rPr lang="nb-NO" sz="2800" dirty="0" smtClean="0"/>
              <a:t> Å </a:t>
            </a:r>
            <a:r>
              <a:rPr lang="nb-NO" sz="2800" b="1" dirty="0"/>
              <a:t>framføre</a:t>
            </a:r>
            <a:r>
              <a:rPr lang="nb-NO" sz="2800" dirty="0"/>
              <a:t> </a:t>
            </a:r>
            <a:r>
              <a:rPr lang="nb-NO" sz="2800" dirty="0" smtClean="0"/>
              <a:t>	– 	</a:t>
            </a:r>
            <a:r>
              <a:rPr lang="nb-NO" sz="2800" dirty="0" err="1" smtClean="0"/>
              <a:t>actio</a:t>
            </a:r>
            <a:r>
              <a:rPr lang="nb-NO" sz="2800" dirty="0" smtClean="0"/>
              <a:t>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61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Den retoriske arbeidsformen</a:t>
            </a:r>
            <a:endParaRPr sz="4400" b="1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5898232" cy="3931172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6228184" y="5744567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</a:t>
            </a:r>
            <a:r>
              <a:rPr lang="nb-NO" sz="700" dirty="0" err="1" smtClean="0"/>
              <a:t>webphotographeer</a:t>
            </a:r>
            <a:r>
              <a:rPr lang="nb-NO" sz="700" dirty="0" smtClean="0"/>
              <a:t>/</a:t>
            </a:r>
            <a:r>
              <a:rPr lang="nb-NO" sz="700" dirty="0" err="1" smtClean="0"/>
              <a:t>iStock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11612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 smtClean="0"/>
              <a:t>5 faser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Å finne </a:t>
            </a:r>
            <a:r>
              <a:rPr lang="nb-NO" sz="2400" dirty="0"/>
              <a:t>– </a:t>
            </a:r>
            <a:r>
              <a:rPr lang="nb-NO" sz="2400" dirty="0" err="1"/>
              <a:t>inventio</a:t>
            </a:r>
            <a:endParaRPr lang="nb-NO" sz="2400" dirty="0"/>
          </a:p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Å ordne </a:t>
            </a:r>
            <a:r>
              <a:rPr lang="nb-NO" sz="2400" dirty="0"/>
              <a:t>– </a:t>
            </a:r>
            <a:r>
              <a:rPr lang="nb-NO" sz="2400" dirty="0" err="1"/>
              <a:t>disposition</a:t>
            </a:r>
            <a:endParaRPr lang="nb-NO" sz="2400" dirty="0"/>
          </a:p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Å formulere </a:t>
            </a:r>
            <a:r>
              <a:rPr lang="nb-NO" sz="2400" dirty="0"/>
              <a:t>– </a:t>
            </a:r>
            <a:r>
              <a:rPr lang="nb-NO" sz="2400" dirty="0" err="1"/>
              <a:t>elocutio</a:t>
            </a:r>
            <a:endParaRPr lang="nb-NO" sz="2400" dirty="0"/>
          </a:p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Å huske </a:t>
            </a:r>
            <a:r>
              <a:rPr lang="nb-NO" sz="2400" dirty="0"/>
              <a:t>– </a:t>
            </a:r>
            <a:r>
              <a:rPr lang="nb-NO" sz="2400" dirty="0" err="1"/>
              <a:t>memoria</a:t>
            </a:r>
            <a:endParaRPr lang="nb-NO" sz="2400" dirty="0"/>
          </a:p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Å framføre </a:t>
            </a:r>
            <a:r>
              <a:rPr lang="nb-NO" sz="2400" dirty="0" smtClean="0"/>
              <a:t>– </a:t>
            </a:r>
            <a:r>
              <a:rPr lang="nb-NO" sz="2400" dirty="0" err="1" smtClean="0"/>
              <a:t>actio</a:t>
            </a:r>
            <a:r>
              <a:rPr lang="nb-NO" sz="2400" dirty="0" smtClean="0"/>
              <a:t>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13916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 smtClean="0"/>
              <a:t>1. Å finne </a:t>
            </a:r>
            <a:r>
              <a:rPr lang="nb-NO" sz="3600" dirty="0"/>
              <a:t>–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inventio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099751"/>
            <a:ext cx="8208912" cy="27392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Utforske </a:t>
            </a:r>
            <a:r>
              <a:rPr lang="nb-NO" sz="2400" dirty="0" smtClean="0"/>
              <a:t>temaet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2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Finn ut hva du allerede </a:t>
            </a:r>
            <a:r>
              <a:rPr lang="nb-NO" sz="2400" dirty="0" smtClean="0"/>
              <a:t>kan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2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Kartlegg talens eller presentasjonens </a:t>
            </a:r>
            <a:r>
              <a:rPr lang="nb-NO" sz="2400" dirty="0" err="1" smtClean="0"/>
              <a:t>kairos</a:t>
            </a:r>
            <a:endParaRPr lang="nb-NO" sz="2400" dirty="0" smtClean="0"/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2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Gjør grundig </a:t>
            </a:r>
            <a:r>
              <a:rPr lang="nb-NO" sz="2400" dirty="0" err="1" smtClean="0"/>
              <a:t>research</a:t>
            </a:r>
            <a:endParaRPr lang="nb-NO" sz="2400" dirty="0" smtClean="0"/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2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Finn kilder og sitater du kan bruke</a:t>
            </a:r>
          </a:p>
        </p:txBody>
      </p:sp>
    </p:spTree>
    <p:extLst>
      <p:ext uri="{BB962C8B-B14F-4D97-AF65-F5344CB8AC3E}">
        <p14:creationId xmlns:p14="http://schemas.microsoft.com/office/powerpoint/2010/main" val="18381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/>
              <a:t>2</a:t>
            </a:r>
            <a:r>
              <a:rPr lang="nb-NO" sz="3600" b="1" dirty="0" smtClean="0"/>
              <a:t>. Å ordne </a:t>
            </a:r>
            <a:r>
              <a:rPr lang="nb-NO" sz="3600" dirty="0"/>
              <a:t>–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dispositio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41764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Ordne stoffet du fant i første fase i </a:t>
            </a:r>
            <a:r>
              <a:rPr lang="nb-NO" sz="2400" b="1" dirty="0"/>
              <a:t>tre deler</a:t>
            </a:r>
            <a:r>
              <a:rPr lang="nb-NO" sz="2400" dirty="0" smtClean="0"/>
              <a:t>: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0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Innledning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Hoveddel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 smtClean="0"/>
              <a:t>Avslutning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Lag en </a:t>
            </a:r>
            <a:r>
              <a:rPr lang="nb-NO" sz="2400" b="1" dirty="0"/>
              <a:t>disposisjon</a:t>
            </a:r>
            <a:r>
              <a:rPr lang="nb-NO" sz="2400" dirty="0"/>
              <a:t>, en plan for teksten</a:t>
            </a:r>
          </a:p>
        </p:txBody>
      </p:sp>
      <p:pic>
        <p:nvPicPr>
          <p:cNvPr id="7" name="Bild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004048" y="2420888"/>
            <a:ext cx="3739400" cy="2736304"/>
          </a:xfrm>
          <a:prstGeom prst="rect">
            <a:avLst/>
          </a:prstGeom>
          <a:ln>
            <a:noFill/>
          </a:ln>
        </p:spPr>
      </p:pic>
      <p:sp>
        <p:nvSpPr>
          <p:cNvPr id="3" name="TekstSylinder 2"/>
          <p:cNvSpPr txBox="1"/>
          <p:nvPr/>
        </p:nvSpPr>
        <p:spPr>
          <a:xfrm>
            <a:off x="8134164" y="5157192"/>
            <a:ext cx="7583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  Tove </a:t>
            </a:r>
            <a:r>
              <a:rPr lang="nb-NO" sz="700" dirty="0"/>
              <a:t>Nilsen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4986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/>
              <a:t>2</a:t>
            </a:r>
            <a:r>
              <a:rPr lang="nb-NO" sz="3600" b="1" dirty="0" smtClean="0"/>
              <a:t>. Å ordne </a:t>
            </a:r>
            <a:r>
              <a:rPr lang="nb-NO" sz="3600" dirty="0"/>
              <a:t>–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dispositio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Innledningen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Ønske velkommen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Antyde temaet/problemstillingen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Fange publikums interesse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Bygge opp </a:t>
            </a:r>
            <a:r>
              <a:rPr lang="nb-NO" sz="2400" dirty="0" smtClean="0"/>
              <a:t>din </a:t>
            </a:r>
            <a:r>
              <a:rPr lang="nb-NO" sz="2400" dirty="0"/>
              <a:t>etos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Gi en kort framstilling av bakgrunnen/konteksten</a:t>
            </a:r>
          </a:p>
        </p:txBody>
      </p:sp>
    </p:spTree>
    <p:extLst>
      <p:ext uri="{BB962C8B-B14F-4D97-AF65-F5344CB8AC3E}">
        <p14:creationId xmlns:p14="http://schemas.microsoft.com/office/powerpoint/2010/main" val="27511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/>
              <a:t>2</a:t>
            </a:r>
            <a:r>
              <a:rPr lang="nb-NO" sz="3600" b="1" dirty="0" smtClean="0"/>
              <a:t>. Å ordne </a:t>
            </a:r>
            <a:r>
              <a:rPr lang="nb-NO" sz="3600" dirty="0"/>
              <a:t>–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dispositio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935991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b="1" dirty="0"/>
              <a:t>Hoveddelen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Argumenter </a:t>
            </a:r>
            <a:r>
              <a:rPr lang="nb-NO" sz="2400" dirty="0" smtClean="0"/>
              <a:t>for/mot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1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Oversiktlig struktur i avsnitt</a:t>
            </a:r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000" dirty="0"/>
              <a:t>a</a:t>
            </a:r>
            <a:r>
              <a:rPr lang="nb-NO" sz="2000" dirty="0" smtClean="0"/>
              <a:t>rgument/påstand</a:t>
            </a:r>
            <a:endParaRPr lang="nb-NO" sz="20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000" dirty="0"/>
              <a:t>u</a:t>
            </a:r>
            <a:r>
              <a:rPr lang="nb-NO" sz="2000" dirty="0" smtClean="0"/>
              <a:t>tdyping/eksempler</a:t>
            </a:r>
            <a:endParaRPr lang="nb-NO" sz="2000" dirty="0"/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000" dirty="0"/>
              <a:t>o</a:t>
            </a:r>
            <a:r>
              <a:rPr lang="nb-NO" sz="2000" dirty="0" smtClean="0"/>
              <a:t>ppsummering</a:t>
            </a:r>
          </a:p>
          <a:p>
            <a:pPr marL="1371600" lvl="2" indent="-457200">
              <a:buSzPct val="25000"/>
              <a:buFont typeface="Wingdings" charset="2"/>
              <a:buChar char="u"/>
            </a:pPr>
            <a:endParaRPr lang="nb-NO" sz="20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Underbygge argumenter</a:t>
            </a:r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000" dirty="0"/>
              <a:t>å</a:t>
            </a:r>
            <a:r>
              <a:rPr lang="nb-NO" sz="2000" dirty="0" smtClean="0"/>
              <a:t>pen </a:t>
            </a:r>
            <a:r>
              <a:rPr lang="nb-NO" sz="2000" dirty="0"/>
              <a:t>eller skjult argumentasjon?</a:t>
            </a:r>
          </a:p>
          <a:p>
            <a:pPr marL="1371600" lvl="2" indent="-457200">
              <a:buSzPct val="25000"/>
              <a:buFont typeface="Wingdings" charset="2"/>
              <a:buChar char="u"/>
            </a:pPr>
            <a:r>
              <a:rPr lang="nb-NO" sz="2000" dirty="0"/>
              <a:t>h</a:t>
            </a:r>
            <a:r>
              <a:rPr lang="nb-NO" sz="2000" dirty="0" smtClean="0"/>
              <a:t>oldbarhet</a:t>
            </a:r>
            <a:r>
              <a:rPr lang="nb-NO" sz="2000" dirty="0"/>
              <a:t>, relevans, styrke</a:t>
            </a:r>
          </a:p>
        </p:txBody>
      </p:sp>
    </p:spTree>
    <p:extLst>
      <p:ext uri="{BB962C8B-B14F-4D97-AF65-F5344CB8AC3E}">
        <p14:creationId xmlns:p14="http://schemas.microsoft.com/office/powerpoint/2010/main" val="8321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/>
              <a:t>2</a:t>
            </a:r>
            <a:r>
              <a:rPr lang="nb-NO" sz="3600" b="1" dirty="0" smtClean="0"/>
              <a:t>. Å ordne </a:t>
            </a:r>
            <a:r>
              <a:rPr lang="nb-NO" sz="3600" dirty="0"/>
              <a:t>–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dispositio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451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b="1" dirty="0"/>
              <a:t>Avslutning/konklusjon - </a:t>
            </a:r>
            <a:r>
              <a:rPr lang="nb-NO" sz="2400" b="1" dirty="0" err="1"/>
              <a:t>conclusio</a:t>
            </a:r>
            <a:endParaRPr lang="nb-NO" sz="2400" b="1" dirty="0"/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Kort oppsummering av innledning og hoveddel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Understreking av hovedpunktene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Ikke nye argumenter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Patos-appell?</a:t>
            </a:r>
          </a:p>
          <a:p>
            <a:pPr marL="914400" lvl="1" indent="-457200">
              <a:lnSpc>
                <a:spcPct val="15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Besvare problemstillingen/egen vurdering</a:t>
            </a:r>
          </a:p>
        </p:txBody>
      </p:sp>
    </p:spTree>
    <p:extLst>
      <p:ext uri="{BB962C8B-B14F-4D97-AF65-F5344CB8AC3E}">
        <p14:creationId xmlns:p14="http://schemas.microsoft.com/office/powerpoint/2010/main" val="83576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600" b="1" dirty="0" smtClean="0"/>
              <a:t>3. Å formulere </a:t>
            </a:r>
            <a:r>
              <a:rPr lang="nb-NO" sz="3600" dirty="0"/>
              <a:t>–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elocutio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Den språklige </a:t>
            </a:r>
            <a:r>
              <a:rPr lang="nb-NO" sz="2400" b="1" dirty="0" smtClean="0"/>
              <a:t>utformingen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Retoriske idealer</a:t>
            </a:r>
            <a:r>
              <a:rPr lang="nb-NO" sz="2400" dirty="0" smtClean="0"/>
              <a:t>: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4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h</a:t>
            </a:r>
            <a:r>
              <a:rPr lang="nb-NO" sz="2400" b="1" dirty="0" smtClean="0"/>
              <a:t>ensiktsmessighet</a:t>
            </a:r>
            <a:r>
              <a:rPr lang="nb-NO" sz="2400" dirty="0" smtClean="0"/>
              <a:t> </a:t>
            </a:r>
            <a:r>
              <a:rPr lang="nb-NO" sz="2400" dirty="0"/>
              <a:t>(</a:t>
            </a:r>
            <a:r>
              <a:rPr lang="nb-NO" sz="2400" dirty="0" err="1"/>
              <a:t>aptum</a:t>
            </a:r>
            <a:r>
              <a:rPr lang="nb-NO" sz="2400" dirty="0"/>
              <a:t>: det som </a:t>
            </a:r>
            <a:r>
              <a:rPr lang="nb-NO" sz="2400" dirty="0" smtClean="0"/>
              <a:t>passer seg)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105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k</a:t>
            </a:r>
            <a:r>
              <a:rPr lang="nb-NO" sz="2400" b="1" dirty="0" smtClean="0"/>
              <a:t>orrekthet</a:t>
            </a:r>
            <a:r>
              <a:rPr lang="nb-NO" sz="2400" dirty="0" smtClean="0"/>
              <a:t> </a:t>
            </a:r>
            <a:r>
              <a:rPr lang="nb-NO" sz="2400" dirty="0"/>
              <a:t>(stilnivå, formelle krav</a:t>
            </a:r>
            <a:r>
              <a:rPr lang="nb-NO" sz="2400" dirty="0" smtClean="0"/>
              <a:t>)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105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k</a:t>
            </a:r>
            <a:r>
              <a:rPr lang="nb-NO" sz="2400" b="1" dirty="0" smtClean="0"/>
              <a:t>larhet</a:t>
            </a:r>
            <a:r>
              <a:rPr lang="nb-NO" sz="2400" dirty="0" smtClean="0"/>
              <a:t> </a:t>
            </a:r>
            <a:r>
              <a:rPr lang="nb-NO" sz="2400" dirty="0"/>
              <a:t>(presisjon</a:t>
            </a:r>
            <a:r>
              <a:rPr lang="nb-NO" sz="2400" dirty="0" smtClean="0"/>
              <a:t>)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105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b="1" dirty="0"/>
              <a:t>s</a:t>
            </a:r>
            <a:r>
              <a:rPr lang="nb-NO" sz="2400" b="1" dirty="0" smtClean="0"/>
              <a:t>pråklig </a:t>
            </a:r>
            <a:r>
              <a:rPr lang="nb-NO" sz="2400" b="1" dirty="0"/>
              <a:t>utsmykning </a:t>
            </a:r>
            <a:r>
              <a:rPr lang="nb-NO" sz="2400" dirty="0"/>
              <a:t>(estetikk, virkemidler)</a:t>
            </a:r>
          </a:p>
        </p:txBody>
      </p:sp>
    </p:spTree>
    <p:extLst>
      <p:ext uri="{BB962C8B-B14F-4D97-AF65-F5344CB8AC3E}">
        <p14:creationId xmlns:p14="http://schemas.microsoft.com/office/powerpoint/2010/main" val="20295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ny_mal_Vg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Intertekst_ny_mal_Vg2.potx</Template>
  <TotalTime>1367</TotalTime>
  <Words>306</Words>
  <Application>Microsoft Office PowerPoint</Application>
  <PresentationFormat>Skjermfremvisning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Intertekst_ny_mal_Vg2</vt:lpstr>
      <vt:lpstr>PowerPoint-presentasjon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29</cp:revision>
  <dcterms:created xsi:type="dcterms:W3CDTF">2013-02-14T15:02:40Z</dcterms:created>
  <dcterms:modified xsi:type="dcterms:W3CDTF">2016-01-22T07:35:05Z</dcterms:modified>
</cp:coreProperties>
</file>